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2" r:id="rId2"/>
    <p:sldId id="331" r:id="rId3"/>
    <p:sldId id="336" r:id="rId4"/>
    <p:sldId id="360" r:id="rId5"/>
    <p:sldId id="337" r:id="rId6"/>
    <p:sldId id="345" r:id="rId7"/>
    <p:sldId id="361" r:id="rId8"/>
    <p:sldId id="330" r:id="rId9"/>
    <p:sldId id="338" r:id="rId10"/>
    <p:sldId id="339" r:id="rId11"/>
    <p:sldId id="340" r:id="rId12"/>
    <p:sldId id="341" r:id="rId13"/>
    <p:sldId id="353" r:id="rId14"/>
    <p:sldId id="354" r:id="rId15"/>
    <p:sldId id="355" r:id="rId16"/>
    <p:sldId id="356" r:id="rId17"/>
    <p:sldId id="357" r:id="rId18"/>
    <p:sldId id="358" r:id="rId19"/>
    <p:sldId id="383" r:id="rId20"/>
    <p:sldId id="404" r:id="rId21"/>
    <p:sldId id="384" r:id="rId22"/>
    <p:sldId id="347" r:id="rId23"/>
    <p:sldId id="34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salvador" initials="fs" lastIdx="1" clrIdx="0">
    <p:extLst>
      <p:ext uri="{19B8F6BF-5375-455C-9EA6-DF929625EA0E}">
        <p15:presenceInfo xmlns:p15="http://schemas.microsoft.com/office/powerpoint/2012/main" userId="27b889a8739d2c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28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s.qwe.wiki/w/index.php?title=Cornelius_of_Antioch&amp;action=edit&amp;redlink=1" TargetMode="External"/><Relationship Id="rId13" Type="http://schemas.openxmlformats.org/officeDocument/2006/relationships/hyperlink" Target="https://es.qwe.wiki/wiki/Asclepiades_of_Antioch" TargetMode="External"/><Relationship Id="rId18" Type="http://schemas.openxmlformats.org/officeDocument/2006/relationships/hyperlink" Target="https://es.qwe.wiki/wiki/Paul_of_Samosata" TargetMode="External"/><Relationship Id="rId3" Type="http://schemas.openxmlformats.org/officeDocument/2006/relationships/hyperlink" Target="https://es.qwe.wiki/wiki/Saint_Peter" TargetMode="External"/><Relationship Id="rId7" Type="http://schemas.openxmlformats.org/officeDocument/2006/relationships/hyperlink" Target="https://es.qwe.wiki/wiki/Herodion_of_Antioch" TargetMode="External"/><Relationship Id="rId12" Type="http://schemas.openxmlformats.org/officeDocument/2006/relationships/hyperlink" Target="https://es.qwe.wiki/wiki/Serapion_of_Antioch" TargetMode="External"/><Relationship Id="rId17" Type="http://schemas.openxmlformats.org/officeDocument/2006/relationships/hyperlink" Target="https://es.qwe.wiki/wiki/Shapur_I" TargetMode="External"/><Relationship Id="rId2" Type="http://schemas.openxmlformats.org/officeDocument/2006/relationships/image" Target="../media/image12.jpeg"/><Relationship Id="rId16" Type="http://schemas.openxmlformats.org/officeDocument/2006/relationships/hyperlink" Target="https://es.qwe.wiki/wiki/Demetrius_of_Antioch" TargetMode="External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qwe.wiki/wiki/Trajan" TargetMode="External"/><Relationship Id="rId11" Type="http://schemas.openxmlformats.org/officeDocument/2006/relationships/hyperlink" Target="https://es.qwe.wiki/wiki/Maximus_I_of_Antioch" TargetMode="External"/><Relationship Id="rId5" Type="http://schemas.openxmlformats.org/officeDocument/2006/relationships/hyperlink" Target="https://es.qwe.wiki/wiki/Ignatius_of_Antioch" TargetMode="External"/><Relationship Id="rId15" Type="http://schemas.openxmlformats.org/officeDocument/2006/relationships/hyperlink" Target="https://es.qwe.wiki/wiki/Decius" TargetMode="External"/><Relationship Id="rId10" Type="http://schemas.openxmlformats.org/officeDocument/2006/relationships/hyperlink" Target="https://es.qwe.wiki/wiki/Theophilus_of_Antioch" TargetMode="External"/><Relationship Id="rId19" Type="http://schemas.openxmlformats.org/officeDocument/2006/relationships/image" Target="../media/image13.jpeg"/><Relationship Id="rId4" Type="http://schemas.openxmlformats.org/officeDocument/2006/relationships/hyperlink" Target="https://es.qwe.wiki/wiki/Evodius" TargetMode="External"/><Relationship Id="rId9" Type="http://schemas.openxmlformats.org/officeDocument/2006/relationships/hyperlink" Target="https://es.qwe.wiki/wiki/Eros_of_Antioch" TargetMode="External"/><Relationship Id="rId14" Type="http://schemas.openxmlformats.org/officeDocument/2006/relationships/hyperlink" Target="https://es.qwe.wiki/wiki/Saint_Babyla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/>
          <a:stretch/>
        </p:blipFill>
        <p:spPr>
          <a:xfrm>
            <a:off x="3113315" y="-9072"/>
            <a:ext cx="9078685" cy="6876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33523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¡Oh Señor, infinitamente bondadoso! Envía sobre nosotros la Gracia de tu espíritu santo, que otorga y fortalece nuestras fuerzas espirituales a fin de que, aplicándonos en la enseñanza propuesta crezcamos para tu gloria, ¡Oh, creador nuestro! Y para ser útiles también a nuestra iglesia y nuestro país.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agradecemos, ¡Oh creador! El habernos concedido tu gracia para escuchar la enseñanza. Bendice a nuestros superiores, Padres y maestros que nos guían en el conocimiento del bien y danos fuerza y firmeza para perseverar en nuestros estudios. </a:t>
            </a:r>
          </a:p>
        </p:txBody>
      </p:sp>
    </p:spTree>
    <p:extLst>
      <p:ext uri="{BB962C8B-B14F-4D97-AF65-F5344CB8AC3E}">
        <p14:creationId xmlns:p14="http://schemas.microsoft.com/office/powerpoint/2010/main" val="105130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8228" y="372532"/>
            <a:ext cx="4385733" cy="6485467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 es santa, aunque haya pecadores dentro de ella.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que pecan, pero que se purifican con sincero arrepentimiento, no impiden que la Iglesia sea santa.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los pecadores que no se arrepienten son separados del cuerpo de la Iglesia, ya sea visiblemente por la autoridad de la Iglesia, o invisiblemente por el juicio de Dios.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en esta forma la Iglesia permanece siendo santa.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Filareto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Moscu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Catequesis) </a:t>
            </a:r>
          </a:p>
          <a:p>
            <a:endParaRPr lang="es-CL" dirty="0"/>
          </a:p>
        </p:txBody>
      </p:sp>
      <p:pic>
        <p:nvPicPr>
          <p:cNvPr id="19458" name="Picture 2" descr="https://luminousdarkcloud.files.wordpress.com/2011/07/confessio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24" y="0"/>
            <a:ext cx="22764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images.oca.org/questions/sacramentconfess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9"/>
          <a:stretch/>
        </p:blipFill>
        <p:spPr bwMode="auto">
          <a:xfrm>
            <a:off x="4709124" y="3048001"/>
            <a:ext cx="2381095" cy="37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Orthodox icon of the First Ecumenical Council of Nikea (2 ...">
            <a:extLst>
              <a:ext uri="{FF2B5EF4-FFF2-40B4-BE49-F238E27FC236}">
                <a16:creationId xmlns:a16="http://schemas.microsoft.com/office/drawing/2014/main" id="{8CB39429-3742-4BA9-B2CE-08AE98C92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99" y="41000"/>
            <a:ext cx="5147064" cy="681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0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t-innocent.org/public/image.php/775.jpg?width=1600&amp;height=1600&amp;color=000000&amp;cropratio=2:1&amp;image=/images/Pantokr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209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7831" y="423333"/>
            <a:ext cx="4124969" cy="602277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¿Cuándo estamos viviendo en Cristo?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vivimos según Su Evangelio y en Su Iglesia.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El mismo, y no solamente Su Evangelio, están en la Iglesia con todas sus perfecciones y virtudes.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 es el Cuerpo eternamente viviente del Dios y hombre Cristo. </a:t>
            </a:r>
          </a:p>
        </p:txBody>
      </p:sp>
    </p:spTree>
    <p:extLst>
      <p:ext uri="{BB962C8B-B14F-4D97-AF65-F5344CB8AC3E}">
        <p14:creationId xmlns:p14="http://schemas.microsoft.com/office/powerpoint/2010/main" val="29043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shepherdsguild.org/sitebuildercontent/sitebuilderpictures/serb-patr-hthurs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24867"/>
            <a:ext cx="10430933" cy="683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1"/>
            <a:ext cx="3996267" cy="683313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ella hallamos el recurso de los santos misterios.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ella hallamos el sentido de las santas buenas obras.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Nuestro Señor Jesucristo es inseparable de la Iglesia en este mundo.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convive con cada miembro de la Iglesia por todos los siglos.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pone Su entero ser para nosotros en la Iglesia, y constantemente se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 completo a nosotros, para que podamos vivir en este mundo así como El vivió.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Justino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Popovich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Explicación de 1 Juan, 4:9, 17)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8966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gabrielsmessage.files.wordpress.com/2011/09/confession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72" y="0"/>
            <a:ext cx="10299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4366" y="0"/>
            <a:ext cx="387516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Padre Espiritual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73. Considera que el Espíritu Santo vive en el padre espiritual, y que El te dirá lo que debes hacer. Pero si piensas que el padre espiritual vive descuidadamente, y que el Espíritu Santo no puede vivir en él, sufrirás grandemente por tal pensamiento, y el Señor te humillará, y caerás irremediablemente en el error.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II.1) </a:t>
            </a:r>
          </a:p>
        </p:txBody>
      </p:sp>
    </p:spTree>
    <p:extLst>
      <p:ext uri="{BB962C8B-B14F-4D97-AF65-F5344CB8AC3E}">
        <p14:creationId xmlns:p14="http://schemas.microsoft.com/office/powerpoint/2010/main" val="2557203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1734" y="295730"/>
            <a:ext cx="4596256" cy="595267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un hombre no dice todo a su padre espiritual, entonces su camino es retorcido y no conduce al Reino de los Cielos.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el camino de uno que le dice todo, lleva directamente al Reino de los Cielos.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XIII.9) </a:t>
            </a:r>
          </a:p>
        </p:txBody>
      </p:sp>
      <p:pic>
        <p:nvPicPr>
          <p:cNvPr id="26626" name="Picture 2" descr="http://www.pravmir.com/wp-content/uploads/2014/11/duhovn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33" y="16933"/>
            <a:ext cx="6841067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4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8912" y="147918"/>
            <a:ext cx="4569355" cy="6540749"/>
          </a:xfrm>
        </p:spPr>
        <p:txBody>
          <a:bodyPr>
            <a:norm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Cuéntale todo a tu padre espiritual, y el Señor tendrá piedad de ti y evitarás el error.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si crees que sabes más de la vida espiritual que tu padre espiritual, y dejas de decirle todo acerca de ti mismo en la confesión, entonces inmediatamente caerás en alguna clase de error, para que puedas ser corregido.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XVII.13) </a:t>
            </a:r>
          </a:p>
        </p:txBody>
      </p:sp>
      <p:pic>
        <p:nvPicPr>
          <p:cNvPr id="25602" name="Picture 2" descr="http://eadiocese.org/images/News/2010/09/asv2.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11" y="1"/>
            <a:ext cx="7194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3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edia.tumblr.com/tumblr_mf13rtTA3P1qkynm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3" y="8002"/>
            <a:ext cx="9279467" cy="68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8002"/>
            <a:ext cx="4470400" cy="684199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Espíritu Santo actúa místicamente a través del padre espiritual, y luego cuando te despides de tu padre espiritual, el alma siente su renovación.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si te vas de tu padre espiritual en un estado de confusión, eso significa que no has confesado puramente y no le perdonaste sinceramente a tu hermano todos sus pecados.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XIII.11) </a:t>
            </a:r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44229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ravmir.com/wp-content/uploads/2015/06/654-600x399-600x3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21" y="0"/>
            <a:ext cx="10312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28118" y="0"/>
            <a:ext cx="4041318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Señor nos ama tanto, que El sufrió por nosotros en la Cruz, y Su sufrimiento fue tan grande que no podemos comprenderlo.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mismo modo, nuestros pastores espirituales sufren por nosotros, aunque con frecuencia no vemos su sufrimiento.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más grande es el amor del pastor, mayor es su sufrimiento; y nosotros, el rebaño, deberíamos entender esto, y amar y honrar a nuestros pastores.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XIII.2) </a:t>
            </a:r>
          </a:p>
        </p:txBody>
      </p:sp>
    </p:spTree>
    <p:extLst>
      <p:ext uri="{BB962C8B-B14F-4D97-AF65-F5344CB8AC3E}">
        <p14:creationId xmlns:p14="http://schemas.microsoft.com/office/powerpoint/2010/main" val="51174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.desmotivaciones.es/201102/ProhibidoApartarseCami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7370" r="7533" b="24266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4000" y="220133"/>
            <a:ext cx="5249333" cy="6299199"/>
          </a:xfrm>
          <a:solidFill>
            <a:schemeClr val="dk1">
              <a:alpha val="6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padre espiritual solamente indica el camino, como un letrero, pero nosotros tenemos que recorrerlo por nosotros mismos.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el padre espiritual indica el camino, y el discípulo no se mueve por si mismo, entonces no llegará a ninguna parte y se pudrirá junto al letrero.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Nikon de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Optina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endParaRPr lang="es-CL" sz="2800" dirty="0"/>
          </a:p>
          <a:p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846582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gozo eterno de los Cristianos 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2" y="1297460"/>
            <a:ext cx="3634576" cy="5128054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83. Cristianos, siempre alégrense, pues el mal, la muerte, el pecado, el demonio y el infierno, han sido conquistados por Cristo.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cuando todo esto está conquistado ¿habrá alguien en el mundo que pueda acallar nuestro júbilo? Ustedes son los amos de este eterno regocijo, en tanto no cedan al pecado.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1026" name="Picture 2" descr="https://iconreader.files.wordpress.com/2011/01/resurrect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66" y="1152983"/>
            <a:ext cx="3705628" cy="561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lmoutran.com/wp-content/uploads/2011/06/Prosphor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960" y="1063416"/>
            <a:ext cx="2633989" cy="217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conreader.files.wordpress.com/2010/07/icx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006" y="3360681"/>
            <a:ext cx="2339266" cy="34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4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6674" y="360406"/>
            <a:ext cx="8825658" cy="4248663"/>
          </a:xfrm>
        </p:spPr>
        <p:txBody>
          <a:bodyPr/>
          <a:lstStyle/>
          <a:p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Ortodoxa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6674" y="4960105"/>
            <a:ext cx="8825658" cy="861420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2020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7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975" y="1685422"/>
            <a:ext cx="4355863" cy="44291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981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EE5AD-A712-4A48-85D1-460A9205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6CDBE5-143C-44A7-8E04-BB35C3FF5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4" descr="http://almoutran.com/wp-content/uploads/2011/06/Prosphora1.jpg">
            <a:extLst>
              <a:ext uri="{FF2B5EF4-FFF2-40B4-BE49-F238E27FC236}">
                <a16:creationId xmlns:a16="http://schemas.microsoft.com/office/drawing/2014/main" id="{E21C2225-646E-40C2-85E7-2D1C7D5C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6" y="2262"/>
            <a:ext cx="8309985" cy="68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3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4304" y="215343"/>
            <a:ext cx="4750425" cy="5952670"/>
          </a:xfrm>
        </p:spPr>
        <p:txBody>
          <a:bodyPr>
            <a:normAutofit fontScale="925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hay gozo verdadero en el mundo sin la victoria sobre la muerte, pero la victoria sobre la muerte no existe sin la Resurrección, y no hay Resurrección sin Cristo.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Dios-Hombre Cristo Resucitado, el fundador de la Iglesia, pone constantemente este gozo en los corazones de sus seguidores, por medio de los Santos Misterios y buenas obras.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fe se realiza en este gozo eterno, en tanto el gozo de la fe en Cristo es el único gozo verdadero para la naturaleza humana.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Justino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Popovich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Explicación de 1 Tesalonicenses, 5)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2050" name="Picture 2" descr="http://blogs.ancientfaith.com/orthodoxbridge/wp-content/uploads/sites/27/2014/04/resurrection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89" y="1"/>
            <a:ext cx="5134707" cy="67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595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3074" name="Picture 2" descr="https://i.ytimg.com/vi/44CRzNopmL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1" y="-1"/>
            <a:ext cx="9007929" cy="68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428703"/>
            <a:ext cx="4784271" cy="542929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 engañes acerca del conocimiento de lo que pasará después de tu muerte; lo que siembres aquí, cosecharás allá.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Después de salir de aquí, nadie puede progresar.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Aquí esta la obra, allá está la recompensa; aquí el combate, allá las coronas.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Barsanufios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Grande. Instrucciones. 606)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4086"/>
            <a:ext cx="4784270" cy="140053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Retribución </a:t>
            </a:r>
            <a:br>
              <a:rPr lang="es-C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9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4098" name="Picture 2" descr="http://blog.ministerioagentesdecambio.com/wp-content/uploads/2015/10/EL-HOMBRE-QUE-NACIO-CIE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"/>
            <a:ext cx="10353152" cy="68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94263" y="0"/>
            <a:ext cx="4197737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80. Dios da Su comunión a todos los que le aman.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comunión con Dios es vida, luz y dulzura con todas las cosas buenas que El tiene.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 aquéllos que por voluntad propia se olvidan de El, los premia separándolos de El, lo que ellos mismos han elegido. </a:t>
            </a:r>
          </a:p>
        </p:txBody>
      </p:sp>
    </p:spTree>
    <p:extLst>
      <p:ext uri="{BB962C8B-B14F-4D97-AF65-F5344CB8AC3E}">
        <p14:creationId xmlns:p14="http://schemas.microsoft.com/office/powerpoint/2010/main" val="3539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7867" y="457200"/>
            <a:ext cx="4679549" cy="5791199"/>
          </a:xfrm>
        </p:spPr>
        <p:txBody>
          <a:bodyPr>
            <a:normAutofit lnSpcReduction="10000"/>
          </a:bodyPr>
          <a:lstStyle/>
          <a:p>
            <a:r>
              <a:rPr lang="es-C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 de Cristo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¡Hermanos y hermanas! Dios misericordioso desea la felicidad para nosotros, tanto en esta vida como en la vida por venir. </a:t>
            </a:r>
          </a:p>
          <a:p>
            <a:r>
              <a:rPr lang="es-C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eso estableció su Santa Iglesia, para que ella pudiera purificarnos del pecado, santificarnos, reconciliarnos con El y darnos una bendición celestial. </a:t>
            </a:r>
          </a:p>
        </p:txBody>
      </p:sp>
      <p:pic>
        <p:nvPicPr>
          <p:cNvPr id="14340" name="Picture 4" descr="http://vultus.stblogs.org/prodi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62" y="0"/>
            <a:ext cx="704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17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abettyrizzo.cl/blog/wp-content/uploads/padre.jpg">
            <a:extLst>
              <a:ext uri="{FF2B5EF4-FFF2-40B4-BE49-F238E27FC236}">
                <a16:creationId xmlns:a16="http://schemas.microsoft.com/office/drawing/2014/main" id="{39C59FD3-FF31-4324-894A-6E4E1293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3" y="0"/>
            <a:ext cx="10244667" cy="68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0F0E16-020B-43C1-BB58-FA9E085A5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255" y="431800"/>
            <a:ext cx="3350155" cy="59943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abrazo de la Iglesia está siempre abierto para nosotros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Apresurémonos a estar en ella con prontitud; nosotros cuyas conciencias están agobiadas; apresurémonos.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 Iglesia aliviará el peso de nuestro agobio, dándonos fortaleza delante de Dios, y llenará nuestros corazones con felicidad y bienaventuranza.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Nectarios de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Aegina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Camino a la Felicidad. 1)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01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3074" name="Picture 2" descr="Huge tree">
            <a:extLst>
              <a:ext uri="{FF2B5EF4-FFF2-40B4-BE49-F238E27FC236}">
                <a16:creationId xmlns:a16="http://schemas.microsoft.com/office/drawing/2014/main" id="{FB83DDFF-B339-4AD1-9273-7141030F2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-23706"/>
            <a:ext cx="10380133" cy="69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23706"/>
            <a:ext cx="3081867" cy="688170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 de Cristo es Una, Santa, Universal y Apostólica. Ella misma es un solo cuerpo espiritual, cuya cabeza es Cristo, y tiene al Espíritu Santo habitando en ella.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partes locales de la Iglesia son miembros de un solo cuerpo de la Iglesia Universal, y ellas, como ramas de un mismo árbol, son nutridas por una y la misma savia de una sola raíz. </a:t>
            </a:r>
          </a:p>
        </p:txBody>
      </p:sp>
    </p:spTree>
    <p:extLst>
      <p:ext uri="{BB962C8B-B14F-4D97-AF65-F5344CB8AC3E}">
        <p14:creationId xmlns:p14="http://schemas.microsoft.com/office/powerpoint/2010/main" val="70335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saintandrew.net/images/church%20temple%20page/Temple-and-Congreg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" y="1"/>
            <a:ext cx="121412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7766" y="341507"/>
            <a:ext cx="3335967" cy="579568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Ella es llamada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porque esta santificada por las santas palabras, obras, sacrificio y sufrimiento de su fundador Jesucristo, por lo cual El vino, para salvar a los seres humanos y conducirlos a la santidad.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 es llamada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porque no está limitada por lugar, ni por tiempo, nación o lenguaje. Ella se comunica con toda la humanidad.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466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C78B81-A1B7-414C-A176-50BD83456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0134"/>
            <a:ext cx="2269067" cy="597746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 Ortodoxa es llamada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apostólica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porque el espíritu, enseñanzas y obras de los Apóstoles de Cristo están completamente preservadas en ella.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Nicolas de Serbia. Catequesis) </a:t>
            </a:r>
          </a:p>
          <a:p>
            <a:endParaRPr lang="es-C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6C7754E-77E9-4D94-A637-C684DB15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0"/>
            <a:ext cx="5049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81B101D-5E36-4AA5-A6BC-8B1DD7D0E317}"/>
              </a:ext>
            </a:extLst>
          </p:cNvPr>
          <p:cNvSpPr/>
          <p:nvPr/>
        </p:nvSpPr>
        <p:spPr>
          <a:xfrm>
            <a:off x="2743201" y="67734"/>
            <a:ext cx="3962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3" tooltip="San Pedro"/>
              </a:rPr>
              <a:t>apóstol Pedro</a:t>
            </a:r>
            <a:endParaRPr lang="es-CL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4" tooltip="Evodio"/>
              </a:rPr>
              <a:t>Evodio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(c. 53-c. 69)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5" tooltip="Ignacio de Antioquía"/>
              </a:rPr>
              <a:t>Ignacio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(c. 70-c. 107), que fue martirizado en el reinado de </a:t>
            </a: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6" tooltip="Trajano"/>
              </a:rPr>
              <a:t>Trajano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. Sus siete epístolas son fuentes únicas de la Iglesia primitiva.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7" tooltip="Herodion de Antioquía"/>
              </a:rPr>
              <a:t>Heron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(107-127)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A55858"/>
                </a:solidFill>
                <a:latin typeface="Arial" panose="020B0604020202020204" pitchFamily="34" charset="0"/>
                <a:hlinkClick r:id="rId8" tooltip="Cornelio de Antioquía (página no existe)"/>
              </a:rPr>
              <a:t>Cornelio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(127-154)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9" tooltip="Eros de Antioquía"/>
              </a:rPr>
              <a:t>Eros de Antioquía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(154-169)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10" tooltip="Teófilo de Antioquía"/>
              </a:rPr>
              <a:t>Teófilo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(c. 169-c. 182)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11" tooltip="Máximo I de Antioquía"/>
              </a:rPr>
              <a:t>Máximo I de Antioquía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(182-191)</a:t>
            </a:r>
          </a:p>
          <a:p>
            <a:pPr>
              <a:buFont typeface="+mj-lt"/>
              <a:buAutoNum type="arabicPeriod"/>
            </a:pPr>
            <a:r>
              <a:rPr lang="es-CL" dirty="0" err="1">
                <a:solidFill>
                  <a:srgbClr val="0B0080"/>
                </a:solidFill>
                <a:latin typeface="Arial" panose="020B0604020202020204" pitchFamily="34" charset="0"/>
                <a:hlinkClick r:id="rId12" tooltip="Serapión de Antioquía"/>
              </a:rPr>
              <a:t>Serapion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(191-211)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13" tooltip="Asclepíades de Antioquía"/>
              </a:rPr>
              <a:t>Asclepíades el Confesor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(211-220)</a:t>
            </a:r>
          </a:p>
          <a:p>
            <a:pPr>
              <a:buFont typeface="+mj-lt"/>
              <a:buAutoNum type="arabicPeriod"/>
            </a:pPr>
            <a:r>
              <a:rPr lang="es-CL" dirty="0" err="1">
                <a:solidFill>
                  <a:srgbClr val="222222"/>
                </a:solidFill>
                <a:latin typeface="Arial" panose="020B0604020202020204" pitchFamily="34" charset="0"/>
              </a:rPr>
              <a:t>Fileto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 (220-231)</a:t>
            </a:r>
          </a:p>
          <a:p>
            <a:pPr>
              <a:buFont typeface="+mj-lt"/>
              <a:buAutoNum type="arabicPeriod"/>
            </a:pPr>
            <a:r>
              <a:rPr lang="es-CL" dirty="0" err="1">
                <a:solidFill>
                  <a:srgbClr val="222222"/>
                </a:solidFill>
                <a:latin typeface="Arial" panose="020B0604020202020204" pitchFamily="34" charset="0"/>
              </a:rPr>
              <a:t>Zebinnus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 (231-237)</a:t>
            </a:r>
          </a:p>
          <a:p>
            <a:pPr>
              <a:buFont typeface="+mj-lt"/>
              <a:buAutoNum type="arabicPeriod"/>
            </a:pPr>
            <a:r>
              <a:rPr lang="es-CL" dirty="0" err="1">
                <a:solidFill>
                  <a:srgbClr val="0B0080"/>
                </a:solidFill>
                <a:latin typeface="Arial" panose="020B0604020202020204" pitchFamily="34" charset="0"/>
                <a:hlinkClick r:id="rId14" tooltip="San Babylas"/>
              </a:rPr>
              <a:t>Babylas</a:t>
            </a: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14" tooltip="San Babylas"/>
              </a:rPr>
              <a:t> mártir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(237-c. 250), que, de acuerdo con Nicéforo, fue martirizado en el reinado de </a:t>
            </a: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15" tooltip="Decio"/>
              </a:rPr>
              <a:t>Decio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.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Fabio (253-256)</a:t>
            </a: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16" tooltip="Demetrio de Antioquía"/>
              </a:rPr>
              <a:t>Demetrio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(256-260), quien fue tomado prisionero por los persas bajo </a:t>
            </a:r>
            <a:r>
              <a:rPr lang="es-CL" dirty="0" err="1">
                <a:solidFill>
                  <a:srgbClr val="0B0080"/>
                </a:solidFill>
                <a:latin typeface="Arial" panose="020B0604020202020204" pitchFamily="34" charset="0"/>
                <a:hlinkClick r:id="rId17" tooltip="Shapur I"/>
              </a:rPr>
              <a:t>Shapur</a:t>
            </a:r>
            <a:endParaRPr lang="es-CL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s-CL" dirty="0">
                <a:solidFill>
                  <a:srgbClr val="0B0080"/>
                </a:solidFill>
                <a:latin typeface="Arial" panose="020B0604020202020204" pitchFamily="34" charset="0"/>
                <a:hlinkClick r:id="rId18" tooltip="Pablo de Samosata"/>
              </a:rPr>
              <a:t>Pablo de Samosata</a:t>
            </a:r>
            <a:r>
              <a:rPr lang="es-CL" dirty="0">
                <a:solidFill>
                  <a:srgbClr val="222222"/>
                </a:solidFill>
                <a:latin typeface="Arial" panose="020B0604020202020204" pitchFamily="34" charset="0"/>
              </a:rPr>
              <a:t> (260-268</a:t>
            </a:r>
            <a:endParaRPr lang="es-CL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4" descr="John X (Yazigi) of Antioch - OrthodoxWiki">
            <a:extLst>
              <a:ext uri="{FF2B5EF4-FFF2-40B4-BE49-F238E27FC236}">
                <a16:creationId xmlns:a16="http://schemas.microsoft.com/office/drawing/2014/main" id="{C47558EA-0EA8-4D97-99A5-CD32499A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597" y="4639734"/>
            <a:ext cx="2730968" cy="204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nseñor Sergio Abad">
            <a:extLst>
              <a:ext uri="{FF2B5EF4-FFF2-40B4-BE49-F238E27FC236}">
                <a16:creationId xmlns:a16="http://schemas.microsoft.com/office/drawing/2014/main" id="{289A3793-78BE-4DF2-A181-3386FCD48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10649" r="13981" b="43940"/>
          <a:stretch/>
        </p:blipFill>
        <p:spPr bwMode="auto">
          <a:xfrm>
            <a:off x="5049838" y="4487332"/>
            <a:ext cx="2472269" cy="230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890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ñedos del Bajío - Revista El Conocedor">
            <a:extLst>
              <a:ext uri="{FF2B5EF4-FFF2-40B4-BE49-F238E27FC236}">
                <a16:creationId xmlns:a16="http://schemas.microsoft.com/office/drawing/2014/main" id="{5D4CBEBA-7F36-4145-A22B-872D3F4B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53" y="0"/>
            <a:ext cx="12303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11852" y="1"/>
            <a:ext cx="466692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Sabemos y estamos convencidos que apartarse de la Iglesia, sea por cisma, herejía o sectarismo, es la perdición total y la muerte espiritual.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nosotros no hay Cristianismo fuera de la Iglesia.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Cristo estableció la Iglesia, y la Iglesia es Su cuerpo, entonces ser separado de Su </a:t>
            </a:r>
            <a:r>
              <a:rPr lang="es-C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cuerpo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morir.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Martir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Hilarion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Troitsky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Vida en la Iglesia) </a:t>
            </a:r>
          </a:p>
        </p:txBody>
      </p:sp>
    </p:spTree>
    <p:extLst>
      <p:ext uri="{BB962C8B-B14F-4D97-AF65-F5344CB8AC3E}">
        <p14:creationId xmlns:p14="http://schemas.microsoft.com/office/powerpoint/2010/main" val="273260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Pray for the Girls. Pray for Boko Haram… - aKoma Media - Medium">
            <a:extLst>
              <a:ext uri="{FF2B5EF4-FFF2-40B4-BE49-F238E27FC236}">
                <a16:creationId xmlns:a16="http://schemas.microsoft.com/office/drawing/2014/main" id="{63237ADA-8FB8-4D76-BCA1-0DD695751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" y="2235201"/>
            <a:ext cx="12165265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735" y="0"/>
            <a:ext cx="12138529" cy="271054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 debería buscar entre extraños la verdad que puede obtenerse fácilmente en la Iglesia.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en ella, como una rica tesorería, los Apóstoles han colocado todo lo que pertenece a la verdad, de modo que todos puedan beber de esta bebida de vida.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Ella es la puerta a la vida. San Ireneo de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Lyons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7658916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1525</TotalTime>
  <Words>1626</Words>
  <Application>Microsoft Office PowerPoint</Application>
  <PresentationFormat>Panorámica</PresentationFormat>
  <Paragraphs>100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Ion</vt:lpstr>
      <vt:lpstr>Presentación de PowerPoint</vt:lpstr>
      <vt:lpstr>Espiritualidad Cristiana Ortodoxa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gozo eterno de los Cristianos </vt:lpstr>
      <vt:lpstr>Presentación de PowerPoint</vt:lpstr>
      <vt:lpstr>Presentación de PowerPoint</vt:lpstr>
      <vt:lpstr>Retribución 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Espiritualidad Cristiana Ortodoxa</dc:title>
  <dc:creator>francisco salvador</dc:creator>
  <cp:lastModifiedBy>francisco salvador</cp:lastModifiedBy>
  <cp:revision>74</cp:revision>
  <dcterms:created xsi:type="dcterms:W3CDTF">2016-05-10T18:56:28Z</dcterms:created>
  <dcterms:modified xsi:type="dcterms:W3CDTF">2020-06-16T16:17:47Z</dcterms:modified>
</cp:coreProperties>
</file>