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5" r:id="rId1"/>
    <p:sldMasterId id="2147483883" r:id="rId2"/>
  </p:sldMasterIdLst>
  <p:sldIdLst>
    <p:sldId id="302" r:id="rId3"/>
    <p:sldId id="256" r:id="rId4"/>
    <p:sldId id="257" r:id="rId5"/>
    <p:sldId id="258" r:id="rId6"/>
    <p:sldId id="259" r:id="rId7"/>
    <p:sldId id="261" r:id="rId8"/>
    <p:sldId id="262" r:id="rId9"/>
    <p:sldId id="264" r:id="rId10"/>
    <p:sldId id="263" r:id="rId11"/>
    <p:sldId id="260" r:id="rId12"/>
    <p:sldId id="265" r:id="rId13"/>
    <p:sldId id="267" r:id="rId14"/>
    <p:sldId id="266" r:id="rId15"/>
    <p:sldId id="269" r:id="rId16"/>
    <p:sldId id="272" r:id="rId17"/>
    <p:sldId id="283" r:id="rId18"/>
    <p:sldId id="273" r:id="rId19"/>
    <p:sldId id="274" r:id="rId20"/>
    <p:sldId id="275" r:id="rId21"/>
    <p:sldId id="286" r:id="rId22"/>
    <p:sldId id="271" r:id="rId23"/>
    <p:sldId id="276" r:id="rId24"/>
    <p:sldId id="282" r:id="rId25"/>
    <p:sldId id="281" r:id="rId26"/>
    <p:sldId id="285" r:id="rId27"/>
    <p:sldId id="279" r:id="rId28"/>
    <p:sldId id="278" r:id="rId29"/>
    <p:sldId id="277" r:id="rId30"/>
    <p:sldId id="303"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97C7A6D5-7666-4E83-8B67-345EBDDE21F1}">
          <p14:sldIdLst>
            <p14:sldId id="302"/>
            <p14:sldId id="256"/>
            <p14:sldId id="257"/>
            <p14:sldId id="258"/>
            <p14:sldId id="259"/>
            <p14:sldId id="261"/>
            <p14:sldId id="262"/>
            <p14:sldId id="264"/>
            <p14:sldId id="263"/>
            <p14:sldId id="260"/>
            <p14:sldId id="265"/>
            <p14:sldId id="267"/>
            <p14:sldId id="266"/>
            <p14:sldId id="269"/>
            <p14:sldId id="272"/>
            <p14:sldId id="283"/>
            <p14:sldId id="273"/>
            <p14:sldId id="274"/>
            <p14:sldId id="275"/>
            <p14:sldId id="286"/>
            <p14:sldId id="271"/>
            <p14:sldId id="276"/>
            <p14:sldId id="282"/>
            <p14:sldId id="281"/>
            <p14:sldId id="285"/>
            <p14:sldId id="279"/>
            <p14:sldId id="278"/>
            <p14:sldId id="277"/>
            <p14:sldId id="30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4" autoAdjust="0"/>
    <p:restoredTop sz="94660"/>
  </p:normalViewPr>
  <p:slideViewPr>
    <p:cSldViewPr snapToGrid="0">
      <p:cViewPr varScale="1">
        <p:scale>
          <a:sx n="120" d="100"/>
          <a:sy n="120" d="100"/>
        </p:scale>
        <p:origin x="17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diagrams/_rels/data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image" Target="../media/image11.jpg"/><Relationship Id="rId4" Type="http://schemas.openxmlformats.org/officeDocument/2006/relationships/image" Target="../media/image14.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image" Target="../media/image11.jpg"/><Relationship Id="rId4" Type="http://schemas.openxmlformats.org/officeDocument/2006/relationships/image" Target="../media/image14.jp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73A032-9606-4A06-96CF-6F131538904D}" type="doc">
      <dgm:prSet loTypeId="urn:microsoft.com/office/officeart/2005/8/layout/hList7" loCatId="list" qsTypeId="urn:microsoft.com/office/officeart/2005/8/quickstyle/simple1" qsCatId="simple" csTypeId="urn:microsoft.com/office/officeart/2005/8/colors/colorful1" csCatId="colorful" phldr="1"/>
      <dgm:spPr/>
      <dgm:t>
        <a:bodyPr/>
        <a:lstStyle/>
        <a:p>
          <a:endParaRPr lang="es-CL"/>
        </a:p>
      </dgm:t>
    </dgm:pt>
    <dgm:pt modelId="{ED2A8977-4702-4F7B-BBB8-1E4832B5E1F9}">
      <dgm:prSet/>
      <dgm:spPr/>
      <dgm:t>
        <a:bodyPr/>
        <a:lstStyle/>
        <a:p>
          <a:r>
            <a:rPr lang="es-CL" dirty="0"/>
            <a:t>Exorcismos</a:t>
          </a:r>
        </a:p>
        <a:p>
          <a:r>
            <a:rPr lang="es-CL" dirty="0"/>
            <a:t>7</a:t>
          </a:r>
        </a:p>
      </dgm:t>
    </dgm:pt>
    <dgm:pt modelId="{9AB50CC9-68B1-4138-884B-630A30410599}" type="parTrans" cxnId="{2420A5F9-0018-480C-86F1-134CE5AEE9A7}">
      <dgm:prSet/>
      <dgm:spPr/>
      <dgm:t>
        <a:bodyPr/>
        <a:lstStyle/>
        <a:p>
          <a:endParaRPr lang="es-CL"/>
        </a:p>
      </dgm:t>
    </dgm:pt>
    <dgm:pt modelId="{C60C6512-4B9C-496C-A3D7-5418588C3BAD}" type="sibTrans" cxnId="{2420A5F9-0018-480C-86F1-134CE5AEE9A7}">
      <dgm:prSet/>
      <dgm:spPr/>
      <dgm:t>
        <a:bodyPr/>
        <a:lstStyle/>
        <a:p>
          <a:endParaRPr lang="es-CL"/>
        </a:p>
      </dgm:t>
    </dgm:pt>
    <dgm:pt modelId="{6C306450-C343-42CE-9522-4EC72738B7DC}">
      <dgm:prSet/>
      <dgm:spPr>
        <a:solidFill>
          <a:schemeClr val="accent4">
            <a:lumMod val="75000"/>
          </a:schemeClr>
        </a:solidFill>
      </dgm:spPr>
      <dgm:t>
        <a:bodyPr/>
        <a:lstStyle/>
        <a:p>
          <a:r>
            <a:rPr lang="es-CL" dirty="0"/>
            <a:t>Curaciones</a:t>
          </a:r>
        </a:p>
        <a:p>
          <a:r>
            <a:rPr lang="es-CL" dirty="0"/>
            <a:t>17</a:t>
          </a:r>
        </a:p>
      </dgm:t>
    </dgm:pt>
    <dgm:pt modelId="{931EF199-3920-4BDA-9203-85D111C5115D}" type="parTrans" cxnId="{FD25FA37-B45D-4A37-B980-C68E2DB5A799}">
      <dgm:prSet/>
      <dgm:spPr/>
      <dgm:t>
        <a:bodyPr/>
        <a:lstStyle/>
        <a:p>
          <a:endParaRPr lang="es-CL"/>
        </a:p>
      </dgm:t>
    </dgm:pt>
    <dgm:pt modelId="{D9DB133A-5245-4BB6-AAA8-AACFC2254918}" type="sibTrans" cxnId="{FD25FA37-B45D-4A37-B980-C68E2DB5A799}">
      <dgm:prSet/>
      <dgm:spPr/>
      <dgm:t>
        <a:bodyPr/>
        <a:lstStyle/>
        <a:p>
          <a:endParaRPr lang="es-CL"/>
        </a:p>
      </dgm:t>
    </dgm:pt>
    <dgm:pt modelId="{F54DF547-EF97-4150-8A95-C3EBE896903D}">
      <dgm:prSet/>
      <dgm:spPr>
        <a:solidFill>
          <a:srgbClr val="FFC000"/>
        </a:solidFill>
      </dgm:spPr>
      <dgm:t>
        <a:bodyPr/>
        <a:lstStyle/>
        <a:p>
          <a:r>
            <a:rPr lang="es-CL" dirty="0"/>
            <a:t>Resurrección</a:t>
          </a:r>
        </a:p>
        <a:p>
          <a:r>
            <a:rPr lang="es-CL" dirty="0"/>
            <a:t>4</a:t>
          </a:r>
        </a:p>
      </dgm:t>
    </dgm:pt>
    <dgm:pt modelId="{80FED6BB-A81D-465E-BB9A-E0E07B76110C}" type="parTrans" cxnId="{D771F538-9B2F-4F05-9D21-C3E85D631B3B}">
      <dgm:prSet/>
      <dgm:spPr/>
      <dgm:t>
        <a:bodyPr/>
        <a:lstStyle/>
        <a:p>
          <a:endParaRPr lang="es-CL"/>
        </a:p>
      </dgm:t>
    </dgm:pt>
    <dgm:pt modelId="{D40008BF-DECF-4F6A-85A9-F5D33C1EDDAC}" type="sibTrans" cxnId="{D771F538-9B2F-4F05-9D21-C3E85D631B3B}">
      <dgm:prSet/>
      <dgm:spPr/>
      <dgm:t>
        <a:bodyPr/>
        <a:lstStyle/>
        <a:p>
          <a:endParaRPr lang="es-CL"/>
        </a:p>
      </dgm:t>
    </dgm:pt>
    <dgm:pt modelId="{CF642AA7-E723-46B0-B213-2D89AFA76BC2}">
      <dgm:prSet/>
      <dgm:spPr/>
      <dgm:t>
        <a:bodyPr/>
        <a:lstStyle/>
        <a:p>
          <a:r>
            <a:rPr lang="es-CL" dirty="0"/>
            <a:t>Control sobre la naturaleza</a:t>
          </a:r>
        </a:p>
        <a:p>
          <a:r>
            <a:rPr lang="es-CL" dirty="0"/>
            <a:t>10</a:t>
          </a:r>
        </a:p>
      </dgm:t>
    </dgm:pt>
    <dgm:pt modelId="{52940558-1FF3-4927-8E5B-F188C35A93DA}" type="parTrans" cxnId="{5C99181F-F47B-4478-ADA7-58E0AB150A3D}">
      <dgm:prSet/>
      <dgm:spPr/>
      <dgm:t>
        <a:bodyPr/>
        <a:lstStyle/>
        <a:p>
          <a:endParaRPr lang="es-CL"/>
        </a:p>
      </dgm:t>
    </dgm:pt>
    <dgm:pt modelId="{4EBBFC97-C758-4595-9EDE-4D95EFDA9272}" type="sibTrans" cxnId="{5C99181F-F47B-4478-ADA7-58E0AB150A3D}">
      <dgm:prSet/>
      <dgm:spPr/>
      <dgm:t>
        <a:bodyPr/>
        <a:lstStyle/>
        <a:p>
          <a:endParaRPr lang="es-CL"/>
        </a:p>
      </dgm:t>
    </dgm:pt>
    <dgm:pt modelId="{4C967F9B-0CB8-4FB4-BC58-191C5722FA63}" type="pres">
      <dgm:prSet presAssocID="{A073A032-9606-4A06-96CF-6F131538904D}" presName="Name0" presStyleCnt="0">
        <dgm:presLayoutVars>
          <dgm:dir/>
          <dgm:resizeHandles val="exact"/>
        </dgm:presLayoutVars>
      </dgm:prSet>
      <dgm:spPr/>
    </dgm:pt>
    <dgm:pt modelId="{89649DD3-0B8F-48AD-9CCD-6F91CABA3FDA}" type="pres">
      <dgm:prSet presAssocID="{A073A032-9606-4A06-96CF-6F131538904D}" presName="fgShape" presStyleLbl="fgShp" presStyleIdx="0" presStyleCnt="1"/>
      <dgm:spPr/>
    </dgm:pt>
    <dgm:pt modelId="{FE3F5459-9B07-41DA-B9C0-537C4E0A4564}" type="pres">
      <dgm:prSet presAssocID="{A073A032-9606-4A06-96CF-6F131538904D}" presName="linComp" presStyleCnt="0"/>
      <dgm:spPr/>
    </dgm:pt>
    <dgm:pt modelId="{EFA0965A-3AA9-434B-AFF7-E1A430A2CFBF}" type="pres">
      <dgm:prSet presAssocID="{ED2A8977-4702-4F7B-BBB8-1E4832B5E1F9}" presName="compNode" presStyleCnt="0"/>
      <dgm:spPr/>
    </dgm:pt>
    <dgm:pt modelId="{97327FAE-C4D2-416D-8C12-609727027A31}" type="pres">
      <dgm:prSet presAssocID="{ED2A8977-4702-4F7B-BBB8-1E4832B5E1F9}" presName="bkgdShape" presStyleLbl="node1" presStyleIdx="0" presStyleCnt="4"/>
      <dgm:spPr/>
    </dgm:pt>
    <dgm:pt modelId="{A3E1B203-8AB7-4A6F-BA1B-F21F39C3475F}" type="pres">
      <dgm:prSet presAssocID="{ED2A8977-4702-4F7B-BBB8-1E4832B5E1F9}" presName="nodeTx" presStyleLbl="node1" presStyleIdx="0" presStyleCnt="4">
        <dgm:presLayoutVars>
          <dgm:bulletEnabled val="1"/>
        </dgm:presLayoutVars>
      </dgm:prSet>
      <dgm:spPr/>
    </dgm:pt>
    <dgm:pt modelId="{B16B0A3D-6BF1-4ED3-887A-9BCFF2819121}" type="pres">
      <dgm:prSet presAssocID="{ED2A8977-4702-4F7B-BBB8-1E4832B5E1F9}" presName="invisiNode" presStyleLbl="node1" presStyleIdx="0" presStyleCnt="4"/>
      <dgm:spPr/>
    </dgm:pt>
    <dgm:pt modelId="{FA87333B-CB9F-471B-9301-EA9C48FE375B}" type="pres">
      <dgm:prSet presAssocID="{ED2A8977-4702-4F7B-BBB8-1E4832B5E1F9}" presName="imagNode" presStyleLbl="fgImgPlace1" presStyleIdx="0" presStyleCnt="4"/>
      <dgm:spPr>
        <a:blipFill>
          <a:blip xmlns:r="http://schemas.openxmlformats.org/officeDocument/2006/relationships" r:embed="rId1"/>
          <a:srcRect/>
          <a:stretch>
            <a:fillRect t="-7000" b="-7000"/>
          </a:stretch>
        </a:blipFill>
      </dgm:spPr>
    </dgm:pt>
    <dgm:pt modelId="{FDA284A7-B608-41EC-B0AE-932F2F12F605}" type="pres">
      <dgm:prSet presAssocID="{C60C6512-4B9C-496C-A3D7-5418588C3BAD}" presName="sibTrans" presStyleLbl="sibTrans2D1" presStyleIdx="0" presStyleCnt="0"/>
      <dgm:spPr/>
    </dgm:pt>
    <dgm:pt modelId="{6F3E34BF-CB31-4C6E-AD01-0DD44C02485E}" type="pres">
      <dgm:prSet presAssocID="{6C306450-C343-42CE-9522-4EC72738B7DC}" presName="compNode" presStyleCnt="0"/>
      <dgm:spPr/>
    </dgm:pt>
    <dgm:pt modelId="{1F823C12-D92E-4CE2-8387-63635F324394}" type="pres">
      <dgm:prSet presAssocID="{6C306450-C343-42CE-9522-4EC72738B7DC}" presName="bkgdShape" presStyleLbl="node1" presStyleIdx="1" presStyleCnt="4"/>
      <dgm:spPr/>
    </dgm:pt>
    <dgm:pt modelId="{D3CFF6F1-ADE1-4B9D-A455-773A222E59BB}" type="pres">
      <dgm:prSet presAssocID="{6C306450-C343-42CE-9522-4EC72738B7DC}" presName="nodeTx" presStyleLbl="node1" presStyleIdx="1" presStyleCnt="4">
        <dgm:presLayoutVars>
          <dgm:bulletEnabled val="1"/>
        </dgm:presLayoutVars>
      </dgm:prSet>
      <dgm:spPr/>
    </dgm:pt>
    <dgm:pt modelId="{4D09BD7D-AF32-4E9B-B55F-DAEC05869B29}" type="pres">
      <dgm:prSet presAssocID="{6C306450-C343-42CE-9522-4EC72738B7DC}" presName="invisiNode" presStyleLbl="node1" presStyleIdx="1" presStyleCnt="4"/>
      <dgm:spPr/>
    </dgm:pt>
    <dgm:pt modelId="{C6D20076-E392-4E56-B3F8-9EE6964816B0}" type="pres">
      <dgm:prSet presAssocID="{6C306450-C343-42CE-9522-4EC72738B7DC}" presName="imagNode" presStyleLbl="fgImgPlace1" presStyleIdx="1" presStyleCnt="4"/>
      <dgm:spPr>
        <a:blipFill>
          <a:blip xmlns:r="http://schemas.openxmlformats.org/officeDocument/2006/relationships" r:embed="rId2"/>
          <a:srcRect/>
          <a:stretch>
            <a:fillRect t="-21000" b="-21000"/>
          </a:stretch>
        </a:blipFill>
      </dgm:spPr>
    </dgm:pt>
    <dgm:pt modelId="{A7352540-F6EC-4F44-83DE-600F5AC7E8A1}" type="pres">
      <dgm:prSet presAssocID="{D9DB133A-5245-4BB6-AAA8-AACFC2254918}" presName="sibTrans" presStyleLbl="sibTrans2D1" presStyleIdx="0" presStyleCnt="0"/>
      <dgm:spPr/>
    </dgm:pt>
    <dgm:pt modelId="{B403BE6C-60FF-4EDB-93FB-C06F8925E6A7}" type="pres">
      <dgm:prSet presAssocID="{F54DF547-EF97-4150-8A95-C3EBE896903D}" presName="compNode" presStyleCnt="0"/>
      <dgm:spPr/>
    </dgm:pt>
    <dgm:pt modelId="{DC841107-A5C1-4658-8899-A22CEBA33BB7}" type="pres">
      <dgm:prSet presAssocID="{F54DF547-EF97-4150-8A95-C3EBE896903D}" presName="bkgdShape" presStyleLbl="node1" presStyleIdx="2" presStyleCnt="4"/>
      <dgm:spPr/>
    </dgm:pt>
    <dgm:pt modelId="{16C738C3-BA8A-4057-9D1E-549AAB1BF58B}" type="pres">
      <dgm:prSet presAssocID="{F54DF547-EF97-4150-8A95-C3EBE896903D}" presName="nodeTx" presStyleLbl="node1" presStyleIdx="2" presStyleCnt="4">
        <dgm:presLayoutVars>
          <dgm:bulletEnabled val="1"/>
        </dgm:presLayoutVars>
      </dgm:prSet>
      <dgm:spPr/>
    </dgm:pt>
    <dgm:pt modelId="{776662A6-9D35-4B0F-ACD5-3327F380C716}" type="pres">
      <dgm:prSet presAssocID="{F54DF547-EF97-4150-8A95-C3EBE896903D}" presName="invisiNode" presStyleLbl="node1" presStyleIdx="2" presStyleCnt="4"/>
      <dgm:spPr/>
    </dgm:pt>
    <dgm:pt modelId="{76C687C6-2860-4719-8CAA-43813C930061}" type="pres">
      <dgm:prSet presAssocID="{F54DF547-EF97-4150-8A95-C3EBE896903D}"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dgm:spPr>
    </dgm:pt>
    <dgm:pt modelId="{2B925BD7-2AF0-4ABD-A873-1E7E66C29E96}" type="pres">
      <dgm:prSet presAssocID="{D40008BF-DECF-4F6A-85A9-F5D33C1EDDAC}" presName="sibTrans" presStyleLbl="sibTrans2D1" presStyleIdx="0" presStyleCnt="0"/>
      <dgm:spPr/>
    </dgm:pt>
    <dgm:pt modelId="{ACC0EC31-39FB-4CB4-9C04-86DFB7656E48}" type="pres">
      <dgm:prSet presAssocID="{CF642AA7-E723-46B0-B213-2D89AFA76BC2}" presName="compNode" presStyleCnt="0"/>
      <dgm:spPr/>
    </dgm:pt>
    <dgm:pt modelId="{ED40AE6D-1899-47E7-BF8A-40335F3806B5}" type="pres">
      <dgm:prSet presAssocID="{CF642AA7-E723-46B0-B213-2D89AFA76BC2}" presName="bkgdShape" presStyleLbl="node1" presStyleIdx="3" presStyleCnt="4"/>
      <dgm:spPr/>
    </dgm:pt>
    <dgm:pt modelId="{C7F6DE9D-929A-40D0-9F93-A293EBEBDE3A}" type="pres">
      <dgm:prSet presAssocID="{CF642AA7-E723-46B0-B213-2D89AFA76BC2}" presName="nodeTx" presStyleLbl="node1" presStyleIdx="3" presStyleCnt="4">
        <dgm:presLayoutVars>
          <dgm:bulletEnabled val="1"/>
        </dgm:presLayoutVars>
      </dgm:prSet>
      <dgm:spPr/>
    </dgm:pt>
    <dgm:pt modelId="{BB116BF0-7CFA-4EDD-9A5F-E3B1FEF07511}" type="pres">
      <dgm:prSet presAssocID="{CF642AA7-E723-46B0-B213-2D89AFA76BC2}" presName="invisiNode" presStyleLbl="node1" presStyleIdx="3" presStyleCnt="4"/>
      <dgm:spPr/>
    </dgm:pt>
    <dgm:pt modelId="{2223F34A-4B9B-4CC4-B0B1-41912B0D6F01}" type="pres">
      <dgm:prSet presAssocID="{CF642AA7-E723-46B0-B213-2D89AFA76BC2}"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13000" b="-13000"/>
          </a:stretch>
        </a:blipFill>
      </dgm:spPr>
    </dgm:pt>
  </dgm:ptLst>
  <dgm:cxnLst>
    <dgm:cxn modelId="{5C99181F-F47B-4478-ADA7-58E0AB150A3D}" srcId="{A073A032-9606-4A06-96CF-6F131538904D}" destId="{CF642AA7-E723-46B0-B213-2D89AFA76BC2}" srcOrd="3" destOrd="0" parTransId="{52940558-1FF3-4927-8E5B-F188C35A93DA}" sibTransId="{4EBBFC97-C758-4595-9EDE-4D95EFDA9272}"/>
    <dgm:cxn modelId="{54AF8134-1A15-41EA-9321-27250FBA4EEC}" type="presOf" srcId="{ED2A8977-4702-4F7B-BBB8-1E4832B5E1F9}" destId="{97327FAE-C4D2-416D-8C12-609727027A31}" srcOrd="0" destOrd="0" presId="urn:microsoft.com/office/officeart/2005/8/layout/hList7"/>
    <dgm:cxn modelId="{DDA07E36-33E1-43C5-A824-48B4B55A3CDD}" type="presOf" srcId="{D40008BF-DECF-4F6A-85A9-F5D33C1EDDAC}" destId="{2B925BD7-2AF0-4ABD-A873-1E7E66C29E96}" srcOrd="0" destOrd="0" presId="urn:microsoft.com/office/officeart/2005/8/layout/hList7"/>
    <dgm:cxn modelId="{FD25FA37-B45D-4A37-B980-C68E2DB5A799}" srcId="{A073A032-9606-4A06-96CF-6F131538904D}" destId="{6C306450-C343-42CE-9522-4EC72738B7DC}" srcOrd="1" destOrd="0" parTransId="{931EF199-3920-4BDA-9203-85D111C5115D}" sibTransId="{D9DB133A-5245-4BB6-AAA8-AACFC2254918}"/>
    <dgm:cxn modelId="{D771F538-9B2F-4F05-9D21-C3E85D631B3B}" srcId="{A073A032-9606-4A06-96CF-6F131538904D}" destId="{F54DF547-EF97-4150-8A95-C3EBE896903D}" srcOrd="2" destOrd="0" parTransId="{80FED6BB-A81D-465E-BB9A-E0E07B76110C}" sibTransId="{D40008BF-DECF-4F6A-85A9-F5D33C1EDDAC}"/>
    <dgm:cxn modelId="{31B60E57-E07E-4E91-B40D-06026E1D5D67}" type="presOf" srcId="{6C306450-C343-42CE-9522-4EC72738B7DC}" destId="{1F823C12-D92E-4CE2-8387-63635F324394}" srcOrd="0" destOrd="0" presId="urn:microsoft.com/office/officeart/2005/8/layout/hList7"/>
    <dgm:cxn modelId="{382A1E87-E43F-4E59-9A1A-3BA59FB21DD0}" type="presOf" srcId="{6C306450-C343-42CE-9522-4EC72738B7DC}" destId="{D3CFF6F1-ADE1-4B9D-A455-773A222E59BB}" srcOrd="1" destOrd="0" presId="urn:microsoft.com/office/officeart/2005/8/layout/hList7"/>
    <dgm:cxn modelId="{3FD24692-FD4B-41E0-ADF7-28958B3934F2}" type="presOf" srcId="{A073A032-9606-4A06-96CF-6F131538904D}" destId="{4C967F9B-0CB8-4FB4-BC58-191C5722FA63}" srcOrd="0" destOrd="0" presId="urn:microsoft.com/office/officeart/2005/8/layout/hList7"/>
    <dgm:cxn modelId="{AD508B9F-5C58-4DA2-9543-F771BD01D929}" type="presOf" srcId="{F54DF547-EF97-4150-8A95-C3EBE896903D}" destId="{DC841107-A5C1-4658-8899-A22CEBA33BB7}" srcOrd="0" destOrd="0" presId="urn:microsoft.com/office/officeart/2005/8/layout/hList7"/>
    <dgm:cxn modelId="{96390CB0-77F2-4CD1-A241-4A320AE0D3CE}" type="presOf" srcId="{CF642AA7-E723-46B0-B213-2D89AFA76BC2}" destId="{ED40AE6D-1899-47E7-BF8A-40335F3806B5}" srcOrd="0" destOrd="0" presId="urn:microsoft.com/office/officeart/2005/8/layout/hList7"/>
    <dgm:cxn modelId="{2B0EC9B9-85B2-4BFA-81DB-BE73CBE5D7F2}" type="presOf" srcId="{C60C6512-4B9C-496C-A3D7-5418588C3BAD}" destId="{FDA284A7-B608-41EC-B0AE-932F2F12F605}" srcOrd="0" destOrd="0" presId="urn:microsoft.com/office/officeart/2005/8/layout/hList7"/>
    <dgm:cxn modelId="{17913DD7-F5EA-4B3E-AA37-8262A405870A}" type="presOf" srcId="{F54DF547-EF97-4150-8A95-C3EBE896903D}" destId="{16C738C3-BA8A-4057-9D1E-549AAB1BF58B}" srcOrd="1" destOrd="0" presId="urn:microsoft.com/office/officeart/2005/8/layout/hList7"/>
    <dgm:cxn modelId="{6C5D84E0-0088-428D-B502-DB46E3287A57}" type="presOf" srcId="{D9DB133A-5245-4BB6-AAA8-AACFC2254918}" destId="{A7352540-F6EC-4F44-83DE-600F5AC7E8A1}" srcOrd="0" destOrd="0" presId="urn:microsoft.com/office/officeart/2005/8/layout/hList7"/>
    <dgm:cxn modelId="{DE2629F2-4B08-4BFB-9C4E-A1D7FA39CE1A}" type="presOf" srcId="{CF642AA7-E723-46B0-B213-2D89AFA76BC2}" destId="{C7F6DE9D-929A-40D0-9F93-A293EBEBDE3A}" srcOrd="1" destOrd="0" presId="urn:microsoft.com/office/officeart/2005/8/layout/hList7"/>
    <dgm:cxn modelId="{2420A5F9-0018-480C-86F1-134CE5AEE9A7}" srcId="{A073A032-9606-4A06-96CF-6F131538904D}" destId="{ED2A8977-4702-4F7B-BBB8-1E4832B5E1F9}" srcOrd="0" destOrd="0" parTransId="{9AB50CC9-68B1-4138-884B-630A30410599}" sibTransId="{C60C6512-4B9C-496C-A3D7-5418588C3BAD}"/>
    <dgm:cxn modelId="{94254BFB-08D0-407D-BECA-6E6886D094AE}" type="presOf" srcId="{ED2A8977-4702-4F7B-BBB8-1E4832B5E1F9}" destId="{A3E1B203-8AB7-4A6F-BA1B-F21F39C3475F}" srcOrd="1" destOrd="0" presId="urn:microsoft.com/office/officeart/2005/8/layout/hList7"/>
    <dgm:cxn modelId="{D11C1779-6A4D-47D4-BD4A-B4D8C91E437F}" type="presParOf" srcId="{4C967F9B-0CB8-4FB4-BC58-191C5722FA63}" destId="{89649DD3-0B8F-48AD-9CCD-6F91CABA3FDA}" srcOrd="0" destOrd="0" presId="urn:microsoft.com/office/officeart/2005/8/layout/hList7"/>
    <dgm:cxn modelId="{439312FD-EE4B-4ED7-9CEB-0350697489A0}" type="presParOf" srcId="{4C967F9B-0CB8-4FB4-BC58-191C5722FA63}" destId="{FE3F5459-9B07-41DA-B9C0-537C4E0A4564}" srcOrd="1" destOrd="0" presId="urn:microsoft.com/office/officeart/2005/8/layout/hList7"/>
    <dgm:cxn modelId="{F61B2F08-BD13-4CB3-99A5-C1E28F0A54A5}" type="presParOf" srcId="{FE3F5459-9B07-41DA-B9C0-537C4E0A4564}" destId="{EFA0965A-3AA9-434B-AFF7-E1A430A2CFBF}" srcOrd="0" destOrd="0" presId="urn:microsoft.com/office/officeart/2005/8/layout/hList7"/>
    <dgm:cxn modelId="{255B4B66-660C-4961-AE5E-46E486D9AE6B}" type="presParOf" srcId="{EFA0965A-3AA9-434B-AFF7-E1A430A2CFBF}" destId="{97327FAE-C4D2-416D-8C12-609727027A31}" srcOrd="0" destOrd="0" presId="urn:microsoft.com/office/officeart/2005/8/layout/hList7"/>
    <dgm:cxn modelId="{FFBFFB1E-CA95-4833-ABDF-5CECCE80C689}" type="presParOf" srcId="{EFA0965A-3AA9-434B-AFF7-E1A430A2CFBF}" destId="{A3E1B203-8AB7-4A6F-BA1B-F21F39C3475F}" srcOrd="1" destOrd="0" presId="urn:microsoft.com/office/officeart/2005/8/layout/hList7"/>
    <dgm:cxn modelId="{E8A674D7-2EBC-422B-94F4-1BD7CB995163}" type="presParOf" srcId="{EFA0965A-3AA9-434B-AFF7-E1A430A2CFBF}" destId="{B16B0A3D-6BF1-4ED3-887A-9BCFF2819121}" srcOrd="2" destOrd="0" presId="urn:microsoft.com/office/officeart/2005/8/layout/hList7"/>
    <dgm:cxn modelId="{045265E0-3ECA-4337-8B21-5EB8B2780826}" type="presParOf" srcId="{EFA0965A-3AA9-434B-AFF7-E1A430A2CFBF}" destId="{FA87333B-CB9F-471B-9301-EA9C48FE375B}" srcOrd="3" destOrd="0" presId="urn:microsoft.com/office/officeart/2005/8/layout/hList7"/>
    <dgm:cxn modelId="{D0F89364-EC90-498E-8E83-0CF7950F42FC}" type="presParOf" srcId="{FE3F5459-9B07-41DA-B9C0-537C4E0A4564}" destId="{FDA284A7-B608-41EC-B0AE-932F2F12F605}" srcOrd="1" destOrd="0" presId="urn:microsoft.com/office/officeart/2005/8/layout/hList7"/>
    <dgm:cxn modelId="{143A5281-98EB-48D1-ADB8-6679D1C194D2}" type="presParOf" srcId="{FE3F5459-9B07-41DA-B9C0-537C4E0A4564}" destId="{6F3E34BF-CB31-4C6E-AD01-0DD44C02485E}" srcOrd="2" destOrd="0" presId="urn:microsoft.com/office/officeart/2005/8/layout/hList7"/>
    <dgm:cxn modelId="{F61033C6-AC32-4842-9C58-EBB3F2ECE096}" type="presParOf" srcId="{6F3E34BF-CB31-4C6E-AD01-0DD44C02485E}" destId="{1F823C12-D92E-4CE2-8387-63635F324394}" srcOrd="0" destOrd="0" presId="urn:microsoft.com/office/officeart/2005/8/layout/hList7"/>
    <dgm:cxn modelId="{018DBA1D-4B6B-4832-8FE0-3AB95B0B3DD2}" type="presParOf" srcId="{6F3E34BF-CB31-4C6E-AD01-0DD44C02485E}" destId="{D3CFF6F1-ADE1-4B9D-A455-773A222E59BB}" srcOrd="1" destOrd="0" presId="urn:microsoft.com/office/officeart/2005/8/layout/hList7"/>
    <dgm:cxn modelId="{B24FEA74-B83C-4287-A99D-090C8DAD9423}" type="presParOf" srcId="{6F3E34BF-CB31-4C6E-AD01-0DD44C02485E}" destId="{4D09BD7D-AF32-4E9B-B55F-DAEC05869B29}" srcOrd="2" destOrd="0" presId="urn:microsoft.com/office/officeart/2005/8/layout/hList7"/>
    <dgm:cxn modelId="{EF127ED4-75E5-4EE8-BAA5-BDFF04C4608F}" type="presParOf" srcId="{6F3E34BF-CB31-4C6E-AD01-0DD44C02485E}" destId="{C6D20076-E392-4E56-B3F8-9EE6964816B0}" srcOrd="3" destOrd="0" presId="urn:microsoft.com/office/officeart/2005/8/layout/hList7"/>
    <dgm:cxn modelId="{A647E9E7-553E-4894-8D96-D5B272DE856D}" type="presParOf" srcId="{FE3F5459-9B07-41DA-B9C0-537C4E0A4564}" destId="{A7352540-F6EC-4F44-83DE-600F5AC7E8A1}" srcOrd="3" destOrd="0" presId="urn:microsoft.com/office/officeart/2005/8/layout/hList7"/>
    <dgm:cxn modelId="{EBF32251-75D4-4590-BF64-7DF145BF0E65}" type="presParOf" srcId="{FE3F5459-9B07-41DA-B9C0-537C4E0A4564}" destId="{B403BE6C-60FF-4EDB-93FB-C06F8925E6A7}" srcOrd="4" destOrd="0" presId="urn:microsoft.com/office/officeart/2005/8/layout/hList7"/>
    <dgm:cxn modelId="{F598A8D9-2658-49CF-896D-13AA9D478C73}" type="presParOf" srcId="{B403BE6C-60FF-4EDB-93FB-C06F8925E6A7}" destId="{DC841107-A5C1-4658-8899-A22CEBA33BB7}" srcOrd="0" destOrd="0" presId="urn:microsoft.com/office/officeart/2005/8/layout/hList7"/>
    <dgm:cxn modelId="{BDFF2E16-A5F8-40AE-995C-5E6BCB179144}" type="presParOf" srcId="{B403BE6C-60FF-4EDB-93FB-C06F8925E6A7}" destId="{16C738C3-BA8A-4057-9D1E-549AAB1BF58B}" srcOrd="1" destOrd="0" presId="urn:microsoft.com/office/officeart/2005/8/layout/hList7"/>
    <dgm:cxn modelId="{3C5F7CFD-BDA8-48A4-AEEC-4A87315EA03E}" type="presParOf" srcId="{B403BE6C-60FF-4EDB-93FB-C06F8925E6A7}" destId="{776662A6-9D35-4B0F-ACD5-3327F380C716}" srcOrd="2" destOrd="0" presId="urn:microsoft.com/office/officeart/2005/8/layout/hList7"/>
    <dgm:cxn modelId="{2CC0C3B9-B214-4FE2-9F0B-D5375EA30C99}" type="presParOf" srcId="{B403BE6C-60FF-4EDB-93FB-C06F8925E6A7}" destId="{76C687C6-2860-4719-8CAA-43813C930061}" srcOrd="3" destOrd="0" presId="urn:microsoft.com/office/officeart/2005/8/layout/hList7"/>
    <dgm:cxn modelId="{F7DFABD0-C53E-4DBF-871A-B61BD567AF6B}" type="presParOf" srcId="{FE3F5459-9B07-41DA-B9C0-537C4E0A4564}" destId="{2B925BD7-2AF0-4ABD-A873-1E7E66C29E96}" srcOrd="5" destOrd="0" presId="urn:microsoft.com/office/officeart/2005/8/layout/hList7"/>
    <dgm:cxn modelId="{67699833-6489-4447-B6C7-1D4573310FAD}" type="presParOf" srcId="{FE3F5459-9B07-41DA-B9C0-537C4E0A4564}" destId="{ACC0EC31-39FB-4CB4-9C04-86DFB7656E48}" srcOrd="6" destOrd="0" presId="urn:microsoft.com/office/officeart/2005/8/layout/hList7"/>
    <dgm:cxn modelId="{719E2260-63B3-46CE-9344-47A40841F183}" type="presParOf" srcId="{ACC0EC31-39FB-4CB4-9C04-86DFB7656E48}" destId="{ED40AE6D-1899-47E7-BF8A-40335F3806B5}" srcOrd="0" destOrd="0" presId="urn:microsoft.com/office/officeart/2005/8/layout/hList7"/>
    <dgm:cxn modelId="{93F5E685-E8C3-4C7D-B4A4-25D3E830AAE3}" type="presParOf" srcId="{ACC0EC31-39FB-4CB4-9C04-86DFB7656E48}" destId="{C7F6DE9D-929A-40D0-9F93-A293EBEBDE3A}" srcOrd="1" destOrd="0" presId="urn:microsoft.com/office/officeart/2005/8/layout/hList7"/>
    <dgm:cxn modelId="{398D624B-8F52-450C-806E-68302D1DC0CB}" type="presParOf" srcId="{ACC0EC31-39FB-4CB4-9C04-86DFB7656E48}" destId="{BB116BF0-7CFA-4EDD-9A5F-E3B1FEF07511}" srcOrd="2" destOrd="0" presId="urn:microsoft.com/office/officeart/2005/8/layout/hList7"/>
    <dgm:cxn modelId="{9DFBA755-F2BF-4821-BD4F-CA4A72392542}" type="presParOf" srcId="{ACC0EC31-39FB-4CB4-9C04-86DFB7656E48}" destId="{2223F34A-4B9B-4CC4-B0B1-41912B0D6F0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327FAE-C4D2-416D-8C12-609727027A31}">
      <dsp:nvSpPr>
        <dsp:cNvPr id="0" name=""/>
        <dsp:cNvSpPr/>
      </dsp:nvSpPr>
      <dsp:spPr>
        <a:xfrm>
          <a:off x="2593" y="0"/>
          <a:ext cx="2718013" cy="3634409"/>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CL" sz="2300" kern="1200" dirty="0"/>
            <a:t>Exorcismos</a:t>
          </a:r>
        </a:p>
        <a:p>
          <a:pPr marL="0" lvl="0" indent="0" algn="ctr" defTabSz="1022350">
            <a:lnSpc>
              <a:spcPct val="90000"/>
            </a:lnSpc>
            <a:spcBef>
              <a:spcPct val="0"/>
            </a:spcBef>
            <a:spcAft>
              <a:spcPct val="35000"/>
            </a:spcAft>
            <a:buNone/>
          </a:pPr>
          <a:r>
            <a:rPr lang="es-CL" sz="2300" kern="1200" dirty="0"/>
            <a:t>7</a:t>
          </a:r>
        </a:p>
      </dsp:txBody>
      <dsp:txXfrm>
        <a:off x="2593" y="1453763"/>
        <a:ext cx="2718013" cy="1453763"/>
      </dsp:txXfrm>
    </dsp:sp>
    <dsp:sp modelId="{FA87333B-CB9F-471B-9301-EA9C48FE375B}">
      <dsp:nvSpPr>
        <dsp:cNvPr id="0" name=""/>
        <dsp:cNvSpPr/>
      </dsp:nvSpPr>
      <dsp:spPr>
        <a:xfrm>
          <a:off x="756470" y="218064"/>
          <a:ext cx="1210258" cy="1210258"/>
        </a:xfrm>
        <a:prstGeom prst="ellipse">
          <a:avLst/>
        </a:prstGeom>
        <a:blipFill>
          <a:blip xmlns:r="http://schemas.openxmlformats.org/officeDocument/2006/relationships" r:embed="rId1"/>
          <a:srcRect/>
          <a:stretch>
            <a:fillRect t="-7000" b="-7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823C12-D92E-4CE2-8387-63635F324394}">
      <dsp:nvSpPr>
        <dsp:cNvPr id="0" name=""/>
        <dsp:cNvSpPr/>
      </dsp:nvSpPr>
      <dsp:spPr>
        <a:xfrm>
          <a:off x="2802146" y="0"/>
          <a:ext cx="2718013" cy="3634409"/>
        </a:xfrm>
        <a:prstGeom prst="roundRect">
          <a:avLst>
            <a:gd name="adj" fmla="val 10000"/>
          </a:avLst>
        </a:prstGeom>
        <a:solidFill>
          <a:schemeClr val="accent4">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CL" sz="2300" kern="1200" dirty="0"/>
            <a:t>Curaciones</a:t>
          </a:r>
        </a:p>
        <a:p>
          <a:pPr marL="0" lvl="0" indent="0" algn="ctr" defTabSz="1022350">
            <a:lnSpc>
              <a:spcPct val="90000"/>
            </a:lnSpc>
            <a:spcBef>
              <a:spcPct val="0"/>
            </a:spcBef>
            <a:spcAft>
              <a:spcPct val="35000"/>
            </a:spcAft>
            <a:buNone/>
          </a:pPr>
          <a:r>
            <a:rPr lang="es-CL" sz="2300" kern="1200" dirty="0"/>
            <a:t>17</a:t>
          </a:r>
        </a:p>
      </dsp:txBody>
      <dsp:txXfrm>
        <a:off x="2802146" y="1453763"/>
        <a:ext cx="2718013" cy="1453763"/>
      </dsp:txXfrm>
    </dsp:sp>
    <dsp:sp modelId="{C6D20076-E392-4E56-B3F8-9EE6964816B0}">
      <dsp:nvSpPr>
        <dsp:cNvPr id="0" name=""/>
        <dsp:cNvSpPr/>
      </dsp:nvSpPr>
      <dsp:spPr>
        <a:xfrm>
          <a:off x="3556024" y="218064"/>
          <a:ext cx="1210258" cy="1210258"/>
        </a:xfrm>
        <a:prstGeom prst="ellipse">
          <a:avLst/>
        </a:prstGeom>
        <a:blipFill>
          <a:blip xmlns:r="http://schemas.openxmlformats.org/officeDocument/2006/relationships" r:embed="rId2"/>
          <a:srcRect/>
          <a:stretch>
            <a:fillRect t="-21000" b="-21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841107-A5C1-4658-8899-A22CEBA33BB7}">
      <dsp:nvSpPr>
        <dsp:cNvPr id="0" name=""/>
        <dsp:cNvSpPr/>
      </dsp:nvSpPr>
      <dsp:spPr>
        <a:xfrm>
          <a:off x="5601700" y="0"/>
          <a:ext cx="2718013" cy="3634409"/>
        </a:xfrm>
        <a:prstGeom prst="roundRect">
          <a:avLst>
            <a:gd name="adj" fmla="val 10000"/>
          </a:avLst>
        </a:prstGeom>
        <a:solidFill>
          <a:srgbClr val="FFC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CL" sz="2300" kern="1200" dirty="0"/>
            <a:t>Resurrección</a:t>
          </a:r>
        </a:p>
        <a:p>
          <a:pPr marL="0" lvl="0" indent="0" algn="ctr" defTabSz="1022350">
            <a:lnSpc>
              <a:spcPct val="90000"/>
            </a:lnSpc>
            <a:spcBef>
              <a:spcPct val="0"/>
            </a:spcBef>
            <a:spcAft>
              <a:spcPct val="35000"/>
            </a:spcAft>
            <a:buNone/>
          </a:pPr>
          <a:r>
            <a:rPr lang="es-CL" sz="2300" kern="1200" dirty="0"/>
            <a:t>4</a:t>
          </a:r>
        </a:p>
      </dsp:txBody>
      <dsp:txXfrm>
        <a:off x="5601700" y="1453763"/>
        <a:ext cx="2718013" cy="1453763"/>
      </dsp:txXfrm>
    </dsp:sp>
    <dsp:sp modelId="{76C687C6-2860-4719-8CAA-43813C930061}">
      <dsp:nvSpPr>
        <dsp:cNvPr id="0" name=""/>
        <dsp:cNvSpPr/>
      </dsp:nvSpPr>
      <dsp:spPr>
        <a:xfrm>
          <a:off x="6355577" y="218064"/>
          <a:ext cx="1210258" cy="121025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40AE6D-1899-47E7-BF8A-40335F3806B5}">
      <dsp:nvSpPr>
        <dsp:cNvPr id="0" name=""/>
        <dsp:cNvSpPr/>
      </dsp:nvSpPr>
      <dsp:spPr>
        <a:xfrm>
          <a:off x="8401253" y="0"/>
          <a:ext cx="2718013" cy="3634409"/>
        </a:xfrm>
        <a:prstGeom prst="roundRect">
          <a:avLst>
            <a:gd name="adj" fmla="val 1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CL" sz="2300" kern="1200" dirty="0"/>
            <a:t>Control sobre la naturaleza</a:t>
          </a:r>
        </a:p>
        <a:p>
          <a:pPr marL="0" lvl="0" indent="0" algn="ctr" defTabSz="1022350">
            <a:lnSpc>
              <a:spcPct val="90000"/>
            </a:lnSpc>
            <a:spcBef>
              <a:spcPct val="0"/>
            </a:spcBef>
            <a:spcAft>
              <a:spcPct val="35000"/>
            </a:spcAft>
            <a:buNone/>
          </a:pPr>
          <a:r>
            <a:rPr lang="es-CL" sz="2300" kern="1200" dirty="0"/>
            <a:t>10</a:t>
          </a:r>
        </a:p>
      </dsp:txBody>
      <dsp:txXfrm>
        <a:off x="8401253" y="1453763"/>
        <a:ext cx="2718013" cy="1453763"/>
      </dsp:txXfrm>
    </dsp:sp>
    <dsp:sp modelId="{2223F34A-4B9B-4CC4-B0B1-41912B0D6F01}">
      <dsp:nvSpPr>
        <dsp:cNvPr id="0" name=""/>
        <dsp:cNvSpPr/>
      </dsp:nvSpPr>
      <dsp:spPr>
        <a:xfrm>
          <a:off x="9155131" y="218064"/>
          <a:ext cx="1210258" cy="1210258"/>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3000" b="-13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649DD3-0B8F-48AD-9CCD-6F91CABA3FDA}">
      <dsp:nvSpPr>
        <dsp:cNvPr id="0" name=""/>
        <dsp:cNvSpPr/>
      </dsp:nvSpPr>
      <dsp:spPr>
        <a:xfrm>
          <a:off x="444874" y="2907527"/>
          <a:ext cx="10232111" cy="545161"/>
        </a:xfrm>
        <a:prstGeom prst="leftRightArrow">
          <a:avLst/>
        </a:prstGeom>
        <a:solidFill>
          <a:schemeClr val="accent2">
            <a:tint val="4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8" name="Group 17"/>
          <p:cNvGrpSpPr/>
          <p:nvPr/>
        </p:nvGrpSpPr>
        <p:grpSpPr>
          <a:xfrm>
            <a:off x="0" y="0"/>
            <a:ext cx="12192000" cy="6858000"/>
            <a:chOff x="0" y="0"/>
            <a:chExt cx="12192000" cy="6858000"/>
          </a:xfrm>
        </p:grpSpPr>
        <p:sp>
          <p:nvSpPr>
            <p:cNvPr id="8" name="Rectangle 7"/>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bwMode="gray">
          <a:xfrm rot="5400000">
            <a:off x="10176279" y="1792223"/>
            <a:ext cx="990599" cy="304799"/>
          </a:xfrm>
        </p:spPr>
        <p:txBody>
          <a:bodyPr anchor="t"/>
          <a:lstStyle>
            <a:lvl1pPr algn="l">
              <a:defRPr b="0" i="0">
                <a:solidFill>
                  <a:schemeClr val="bg1"/>
                </a:solidFill>
              </a:defRPr>
            </a:lvl1pPr>
          </a:lstStyle>
          <a:p>
            <a:fld id="{78ABE3C1-DBE1-495D-B57B-2849774B866A}" type="datetimeFigureOut">
              <a:rPr lang="en-US" smtClean="0"/>
              <a:t>9/14/2020</a:t>
            </a:fld>
            <a:endParaRPr lang="en-US" dirty="0"/>
          </a:p>
        </p:txBody>
      </p:sp>
      <p:sp>
        <p:nvSpPr>
          <p:cNvPr id="5" name="Footer Placeholder 4"/>
          <p:cNvSpPr>
            <a:spLocks noGrp="1"/>
          </p:cNvSpPr>
          <p:nvPr>
            <p:ph type="ftr" sz="quarter" idx="11"/>
          </p:nvPr>
        </p:nvSpPr>
        <p:spPr bwMode="gray">
          <a:xfrm rot="5400000">
            <a:off x="8963575" y="3226820"/>
            <a:ext cx="3859795" cy="304801"/>
          </a:xfrm>
        </p:spPr>
        <p:txBody>
          <a:bodyPr anchor="b"/>
          <a:lstStyle>
            <a:lvl1pPr>
              <a:defRPr b="0" i="0">
                <a:solidFill>
                  <a:schemeClr val="bg1"/>
                </a:solidFill>
              </a:defRPr>
            </a:lvl1pPr>
          </a:lstStyle>
          <a:p>
            <a:endParaRPr lang="en-US" dirty="0"/>
          </a:p>
        </p:txBody>
      </p:sp>
      <p:sp>
        <p:nvSpPr>
          <p:cNvPr id="17" name="Rectangle 16"/>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vl1p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821153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5945"/>
            <a:ext cx="882565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bwMode="gray">
          <a:xfrm>
            <a:off x="1154956" y="5532683"/>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9D6E9DEC-419B-4CC5-A080-3B06BD5A8291}" type="datetimeFigureOut">
              <a:rPr lang="en-US" smtClean="0"/>
              <a:t>9/14/2020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30934388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nchor="ctr"/>
          <a:lstStyle>
            <a:lvl1pPr>
              <a:defRPr sz="40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D6E9DEC-419B-4CC5-A080-3B06BD5A8291}" type="datetimeFigureOut">
              <a:rPr lang="en-US" smtClean="0"/>
              <a:t>9/14/2020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74495966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6" name="Rectangle 15"/>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TextBox 10"/>
          <p:cNvSpPr txBox="1"/>
          <p:nvPr/>
        </p:nvSpPr>
        <p:spPr bwMode="gray">
          <a:xfrm>
            <a:off x="898295" y="603589"/>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13" name="TextBox 12"/>
          <p:cNvSpPr txBox="1"/>
          <p:nvPr/>
        </p:nvSpPr>
        <p:spPr bwMode="gray">
          <a:xfrm>
            <a:off x="9705137" y="2613787"/>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74801" y="980517"/>
            <a:ext cx="8460983" cy="2705034"/>
          </a:xfrm>
        </p:spPr>
        <p:txBody>
          <a:bodyPr anchor="ctr"/>
          <a:lstStyle>
            <a:lvl1pPr>
              <a:defRPr sz="4000"/>
            </a:lvl1pPr>
          </a:lstStyle>
          <a:p>
            <a:r>
              <a:rPr lang="es-ES"/>
              <a:t>Haga clic para modificar el estilo de título del patrón</a:t>
            </a:r>
            <a:endParaRPr lang="en-US" dirty="0"/>
          </a:p>
        </p:txBody>
      </p:sp>
      <p:sp>
        <p:nvSpPr>
          <p:cNvPr id="14" name="Text Placeholder 3"/>
          <p:cNvSpPr>
            <a:spLocks noGrp="1"/>
          </p:cNvSpPr>
          <p:nvPr>
            <p:ph type="body" sz="half" idx="13"/>
          </p:nvPr>
        </p:nvSpPr>
        <p:spPr bwMode="gray">
          <a:xfrm>
            <a:off x="1945945" y="3686515"/>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0" name="Text Placeholder 3"/>
          <p:cNvSpPr>
            <a:spLocks noGrp="1"/>
          </p:cNvSpPr>
          <p:nvPr>
            <p:ph type="body" sz="half" idx="2"/>
          </p:nvPr>
        </p:nvSpPr>
        <p:spPr>
          <a:xfrm>
            <a:off x="1154954" y="5014393"/>
            <a:ext cx="8825659" cy="1012664"/>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D6E9DEC-419B-4CC5-A080-3B06BD5A8291}" type="datetimeFigureOut">
              <a:rPr lang="en-US" smtClean="0"/>
              <a:t>9/14/2020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4" name="Rectangle 23"/>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21958821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2404477"/>
            <a:ext cx="8825659" cy="1788704"/>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38587" y="5024967"/>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D6E9DEC-419B-4CC5-A080-3B06BD5A8291}" type="datetimeFigureOut">
              <a:rPr lang="en-US" smtClean="0"/>
              <a:t>9/14/2020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2" name="Rectangle 11"/>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2003712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26109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6" name="Text Placeholder 3"/>
          <p:cNvSpPr>
            <a:spLocks noGrp="1"/>
          </p:cNvSpPr>
          <p:nvPr>
            <p:ph type="body" sz="half" idx="15"/>
          </p:nvPr>
        </p:nvSpPr>
        <p:spPr>
          <a:xfrm>
            <a:off x="1154954" y="3187261"/>
            <a:ext cx="3129168" cy="28397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4512721" y="2610999"/>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9" name="Text Placeholder 3"/>
          <p:cNvSpPr>
            <a:spLocks noGrp="1"/>
          </p:cNvSpPr>
          <p:nvPr>
            <p:ph type="body" sz="half" idx="16"/>
          </p:nvPr>
        </p:nvSpPr>
        <p:spPr>
          <a:xfrm>
            <a:off x="4512721" y="3187261"/>
            <a:ext cx="3145380" cy="28397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886701" y="2603500"/>
            <a:ext cx="315744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Text Placeholder 3"/>
          <p:cNvSpPr>
            <a:spLocks noGrp="1"/>
          </p:cNvSpPr>
          <p:nvPr>
            <p:ph type="body" sz="half" idx="17"/>
          </p:nvPr>
        </p:nvSpPr>
        <p:spPr>
          <a:xfrm>
            <a:off x="7886700" y="3187261"/>
            <a:ext cx="3161029" cy="283979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22" name="Straight Connector 21"/>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D6E9DEC-419B-4CC5-A080-3B06BD5A8291}" type="datetimeFigureOut">
              <a:rPr lang="en-US" smtClean="0"/>
              <a:t>9/14/2020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57057466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4532844"/>
            <a:ext cx="3020744" cy="576263"/>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9" name="Picture Placeholder 2"/>
          <p:cNvSpPr>
            <a:spLocks noGrp="1" noChangeAspect="1"/>
          </p:cNvSpPr>
          <p:nvPr>
            <p:ph type="pic" idx="15"/>
          </p:nvPr>
        </p:nvSpPr>
        <p:spPr>
          <a:xfrm>
            <a:off x="1334552" y="2611246"/>
            <a:ext cx="2691242" cy="158376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1154953" y="5109107"/>
            <a:ext cx="3020745"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4568865"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0" name="Picture Placeholder 2"/>
          <p:cNvSpPr>
            <a:spLocks noGrp="1" noChangeAspect="1"/>
          </p:cNvSpPr>
          <p:nvPr>
            <p:ph type="pic" idx="21"/>
          </p:nvPr>
        </p:nvSpPr>
        <p:spPr>
          <a:xfrm>
            <a:off x="4748463" y="2642840"/>
            <a:ext cx="2691242" cy="155217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4568865" y="5109107"/>
            <a:ext cx="3050438" cy="92140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983434"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1" name="Picture Placeholder 2"/>
          <p:cNvSpPr>
            <a:spLocks noGrp="1" noChangeAspect="1"/>
          </p:cNvSpPr>
          <p:nvPr>
            <p:ph type="pic" idx="22"/>
          </p:nvPr>
        </p:nvSpPr>
        <p:spPr>
          <a:xfrm>
            <a:off x="8163031" y="2618992"/>
            <a:ext cx="2691242" cy="157601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7983434" y="5109107"/>
            <a:ext cx="3054127" cy="89634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21" name="Straight Connector 20"/>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D6E9DEC-419B-4CC5-A080-3B06BD5A8291}" type="datetimeFigureOut">
              <a:rPr lang="en-US" smtClean="0"/>
              <a:t>9/14/2020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5092468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smtClean="0"/>
              <a:t>9/14/2020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737621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97430"/>
            <a:ext cx="1409965" cy="4729626"/>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154954" y="1297429"/>
            <a:ext cx="6247546" cy="472962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178E61D-D431-422C-9764-11DAFE33AB63}" type="datetimeFigureOut">
              <a:rPr lang="en-US" smtClean="0"/>
              <a:t>9/14/2020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8" name="Rectangle 17"/>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194682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9/14/2020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581445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dirty="0"/>
              <a:t>9/14/2020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1397725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t>9/14/2020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366559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9796027F-7875-4030-9381-8BD8C4F21935}" type="datetimeFigureOut">
              <a:rPr lang="en-US" dirty="0"/>
              <a:t>9/14/2020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1628563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9/14/2020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12762770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9/14/2020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22639670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9/14/2020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9227528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9/14/2020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1757738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7" name="Date Placeholder 4"/>
          <p:cNvSpPr>
            <a:spLocks noGrp="1"/>
          </p:cNvSpPr>
          <p:nvPr>
            <p:ph type="dt" sz="half" idx="10"/>
          </p:nvPr>
        </p:nvSpPr>
        <p:spPr/>
        <p:txBody>
          <a:bodyPr/>
          <a:lstStyle/>
          <a:p>
            <a:fld id="{4509A250-FF31-4206-8172-F9D3106AACB1}" type="datetimeFigureOut">
              <a:rPr lang="en-US" dirty="0"/>
              <a:t>9/14/2020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30662054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509A250-FF31-4206-8172-F9D3106AACB1}" type="datetimeFigureOut">
              <a:rPr lang="en-US" dirty="0"/>
              <a:t>9/14/2020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3696840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509A250-FF31-4206-8172-F9D3106AACB1}" type="datetimeFigureOut">
              <a:rPr lang="en-US" dirty="0"/>
              <a:t>9/14/2020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8803659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9/14/2020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1969789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a:t>Haga clic para modificar el estilo de título del patrón</a:t>
            </a:r>
            <a:endParaRPr lang="en-US" dirty="0"/>
          </a:p>
        </p:txBody>
      </p:sp>
      <p:sp>
        <p:nvSpPr>
          <p:cNvPr id="14" name="Text Placeholder 3"/>
          <p:cNvSpPr>
            <a:spLocks noGrp="1"/>
          </p:cNvSpPr>
          <p:nvPr>
            <p:ph type="body" sz="half" idx="13"/>
          </p:nvPr>
        </p:nvSpPr>
        <p:spPr>
          <a:xfrm>
            <a:off x="1930400" y="3771174"/>
            <a:ext cx="7385828"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9/14/2020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
        <p:nvSpPr>
          <p:cNvPr id="11" name="TextBox 10"/>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364620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4"/>
            <a:ext cx="4351023" cy="2283823"/>
          </a:xfrm>
        </p:spPr>
        <p:txBody>
          <a:bodyPr anchor="ctr"/>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30578ACC-22D6-47C1-A373-4FD133E34F3C}" type="datetimeFigureOut">
              <a:rPr lang="en-US" smtClean="0"/>
              <a:t>9/14/2020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9254111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9/14/2020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40374417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9/14/2020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14577927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9/14/2020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9405718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9/14/2020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24762981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9/14/2020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3142680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51368" y="2603500"/>
            <a:ext cx="4828744" cy="3416301"/>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08711" y="2603500"/>
            <a:ext cx="4825159" cy="3377705"/>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t>9/14/2020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408429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2636063"/>
            <a:ext cx="48251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154954" y="3212326"/>
            <a:ext cx="4825158" cy="2807476"/>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08711" y="2603499"/>
            <a:ext cx="4825160" cy="608825"/>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208712" y="3212327"/>
            <a:ext cx="4825159" cy="2807474"/>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t>9/14/2020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132614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t>9/14/2020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51384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24A7AC-904D-4781-85BA-7D10C17ED021}" type="datetimeFigureOut">
              <a:rPr lang="en-US" smtClean="0"/>
              <a:t>9/14/2020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Rectangle 5"/>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275408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11" name="Group 10"/>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8" cy="16002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bwMode="gray">
          <a:xfrm>
            <a:off x="1154955" y="3129280"/>
            <a:ext cx="2793158" cy="289559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E331444B-B92B-4E27-8C94-BB93EAF5CB18}" type="datetimeFigureOut">
              <a:rPr lang="en-US" smtClean="0"/>
              <a:t>9/14/2020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882510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8" name="Rectangle 7"/>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547872" y="1143000"/>
            <a:ext cx="3227192"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63EFA5E-FA76-400D-B3DC-F0BA90E6D107}" type="datetimeFigureOut">
              <a:rPr lang="en-US" smtClean="0"/>
              <a:t>9/14/2020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130353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image" Target="../media/image4.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2.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5" name="Rectangle 14"/>
            <p:cNvSpPr/>
            <p:nvPr/>
          </p:nvSpPr>
          <p:spPr>
            <a:xfrm>
              <a:off x="0" y="0"/>
              <a:ext cx="12192000" cy="6858000"/>
            </a:xfrm>
            <a:prstGeom prst="rect">
              <a:avLst/>
            </a:prstGeom>
            <a:blipFill>
              <a:blip r:embed="rId19">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Oval 4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Oval 3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47920"/>
            <a:ext cx="8761413" cy="728480"/>
          </a:xfrm>
          <a:prstGeom prst="rect">
            <a:avLst/>
          </a:prstGeom>
        </p:spPr>
        <p:txBody>
          <a:bodyPr vert="horz" lIns="91440" tIns="45720" rIns="91440" bIns="45720" rtlCol="0" anchor="ctr">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Footer Placeholder 4"/>
          <p:cNvSpPr>
            <a:spLocks noGrp="1"/>
          </p:cNvSpPr>
          <p:nvPr>
            <p:ph type="ftr" sz="quarter" idx="3"/>
          </p:nvPr>
        </p:nvSpPr>
        <p:spPr>
          <a:xfrm>
            <a:off x="561110" y="6391839"/>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4" name="Date Placeholder 3"/>
          <p:cNvSpPr>
            <a:spLocks noGrp="1"/>
          </p:cNvSpPr>
          <p:nvPr>
            <p:ph type="dt" sz="half" idx="2"/>
          </p:nvPr>
        </p:nvSpPr>
        <p:spPr>
          <a:xfrm>
            <a:off x="10650938" y="6394407"/>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9D6E9DEC-419B-4CC5-A080-3B06BD5A8291}" type="datetimeFigureOut">
              <a:rPr lang="en-US" smtClean="0"/>
              <a:t>9/14/2020</a:t>
            </a:fld>
            <a:endParaRPr lang="en-US" dirty="0"/>
          </a:p>
        </p:txBody>
      </p:sp>
      <p:sp>
        <p:nvSpPr>
          <p:cNvPr id="20" name="Rectangle 19"/>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4187059660"/>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 id="2147483882"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9/14/2020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‹Nº›</a:t>
            </a:fld>
            <a:endParaRPr lang="en-US" dirty="0"/>
          </a:p>
        </p:txBody>
      </p:sp>
    </p:spTree>
    <p:extLst>
      <p:ext uri="{BB962C8B-B14F-4D97-AF65-F5344CB8AC3E}">
        <p14:creationId xmlns:p14="http://schemas.microsoft.com/office/powerpoint/2010/main" val="2633431483"/>
      </p:ext>
    </p:extLst>
  </p:cSld>
  <p:clrMap bg1="dk1" tx1="lt1" bg2="dk2" tx2="lt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2875"/>
          <a:stretch/>
        </p:blipFill>
        <p:spPr>
          <a:xfrm>
            <a:off x="3113315" y="-9072"/>
            <a:ext cx="9078685" cy="6876143"/>
          </a:xfrm>
          <a:prstGeom prst="rect">
            <a:avLst/>
          </a:prstGeom>
        </p:spPr>
      </p:pic>
      <p:sp>
        <p:nvSpPr>
          <p:cNvPr id="3" name="Content Placeholder 2"/>
          <p:cNvSpPr>
            <a:spLocks noGrp="1"/>
          </p:cNvSpPr>
          <p:nvPr>
            <p:ph idx="1"/>
          </p:nvPr>
        </p:nvSpPr>
        <p:spPr>
          <a:xfrm>
            <a:off x="0" y="0"/>
            <a:ext cx="4335236" cy="6858000"/>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s-CL" b="1" dirty="0">
                <a:effectLst>
                  <a:outerShdw blurRad="38100" dist="38100" dir="2700000" algn="tl">
                    <a:srgbClr val="000000">
                      <a:alpha val="43137"/>
                    </a:srgbClr>
                  </a:outerShdw>
                </a:effectLst>
              </a:rPr>
              <a:t>ANTES DEL ESTUDIO </a:t>
            </a:r>
          </a:p>
          <a:p>
            <a:r>
              <a:rPr lang="es-CL" b="1" dirty="0">
                <a:effectLst>
                  <a:outerShdw blurRad="38100" dist="38100" dir="2700000" algn="tl">
                    <a:srgbClr val="000000">
                      <a:alpha val="43137"/>
                    </a:srgbClr>
                  </a:outerShdw>
                </a:effectLst>
              </a:rPr>
              <a:t>¡Oh Señor, infinitamente bondadoso! Envía sobre nosotros la Gracia de tu espíritu santo, que otorga y fortalece nuestras fuerzas espirituales a fin de que, aplicándonos en la enseñanza propuesta crezcamos para tu gloria, ¡Oh, creador nuestro! Y para ser útiles también a nuestra iglesia y nuestro país. </a:t>
            </a:r>
          </a:p>
          <a:p>
            <a:r>
              <a:rPr lang="es-CL" b="1" dirty="0">
                <a:effectLst>
                  <a:outerShdw blurRad="38100" dist="38100" dir="2700000" algn="tl">
                    <a:srgbClr val="000000">
                      <a:alpha val="43137"/>
                    </a:srgbClr>
                  </a:outerShdw>
                </a:effectLst>
              </a:rPr>
              <a:t>DESPUES DEL ESTUDIO </a:t>
            </a:r>
          </a:p>
          <a:p>
            <a:r>
              <a:rPr lang="es-CL" b="1" dirty="0">
                <a:effectLst>
                  <a:outerShdw blurRad="38100" dist="38100" dir="2700000" algn="tl">
                    <a:srgbClr val="000000">
                      <a:alpha val="43137"/>
                    </a:srgbClr>
                  </a:outerShdw>
                </a:effectLst>
              </a:rPr>
              <a:t>Te agradecemos, ¡Oh creador! El habernos concedido tu gracia para escuchar la enseñanza. Bendice a nuestros superiores, Padres y maestros que nos guían en el conocimiento del bien y danos fuerza y firmeza para perseverar en nuestros estudios. </a:t>
            </a:r>
          </a:p>
        </p:txBody>
      </p:sp>
    </p:spTree>
    <p:extLst>
      <p:ext uri="{BB962C8B-B14F-4D97-AF65-F5344CB8AC3E}">
        <p14:creationId xmlns:p14="http://schemas.microsoft.com/office/powerpoint/2010/main" val="1051305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31D1B6-CB32-4A1B-B666-38B279A95390}"/>
              </a:ext>
            </a:extLst>
          </p:cNvPr>
          <p:cNvSpPr>
            <a:spLocks noGrp="1"/>
          </p:cNvSpPr>
          <p:nvPr>
            <p:ph type="title"/>
          </p:nvPr>
        </p:nvSpPr>
        <p:spPr>
          <a:xfrm>
            <a:off x="1154954" y="947920"/>
            <a:ext cx="6351077" cy="1000150"/>
          </a:xfrm>
        </p:spPr>
        <p:txBody>
          <a:bodyPr/>
          <a:lstStyle/>
          <a:p>
            <a:r>
              <a:rPr lang="es-CL" b="1" dirty="0">
                <a:effectLst>
                  <a:outerShdw blurRad="38100" dist="38100" dir="2700000" algn="tl">
                    <a:srgbClr val="000000">
                      <a:alpha val="43137"/>
                    </a:srgbClr>
                  </a:outerShdw>
                </a:effectLst>
              </a:rPr>
              <a:t>5 Curaciones hechas de modo genérico</a:t>
            </a:r>
            <a:br>
              <a:rPr lang="es-CL" b="1" dirty="0">
                <a:effectLst>
                  <a:outerShdw blurRad="38100" dist="38100" dir="2700000" algn="tl">
                    <a:srgbClr val="000000">
                      <a:alpha val="43137"/>
                    </a:srgbClr>
                  </a:outerShdw>
                </a:effectLst>
              </a:rPr>
            </a:br>
            <a:endParaRPr lang="es-CL" b="1" dirty="0">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1F7166C4-6D56-4ABA-B6F2-4A99F7F3A071}"/>
              </a:ext>
            </a:extLst>
          </p:cNvPr>
          <p:cNvSpPr>
            <a:spLocks noGrp="1"/>
          </p:cNvSpPr>
          <p:nvPr>
            <p:ph idx="1"/>
          </p:nvPr>
        </p:nvSpPr>
        <p:spPr>
          <a:xfrm>
            <a:off x="614267" y="2530113"/>
            <a:ext cx="6112538" cy="3379967"/>
          </a:xfrm>
        </p:spPr>
        <p:txBody>
          <a:bodyPr>
            <a:normAutofit fontScale="92500" lnSpcReduction="10000"/>
          </a:bodyPr>
          <a:lstStyle/>
          <a:p>
            <a:r>
              <a:rPr lang="es-CL" b="1" dirty="0"/>
              <a:t>Además de las ya mencionadas curaciones, hay pasajes que hacen referencia a ocasiones en que Jesús curó de modo genérico diversas enfermedades. </a:t>
            </a:r>
          </a:p>
          <a:p>
            <a:r>
              <a:rPr lang="es-CL" b="1" dirty="0"/>
              <a:t>Recorriendo Galilea (Mt. 4:23-25, </a:t>
            </a:r>
            <a:r>
              <a:rPr lang="es-CL" b="1" dirty="0" err="1"/>
              <a:t>Lc</a:t>
            </a:r>
            <a:r>
              <a:rPr lang="es-CL" b="1" dirty="0"/>
              <a:t>. 16:17-19).</a:t>
            </a:r>
          </a:p>
          <a:p>
            <a:r>
              <a:rPr lang="es-CL" b="1" dirty="0"/>
              <a:t>Al ponerse el sol (Mt. 8:16-17, Mr. 1:32-34, </a:t>
            </a:r>
            <a:r>
              <a:rPr lang="es-CL" b="1" dirty="0" err="1"/>
              <a:t>Lc</a:t>
            </a:r>
            <a:r>
              <a:rPr lang="es-CL" b="1" dirty="0"/>
              <a:t>. 4:40-41).</a:t>
            </a:r>
          </a:p>
          <a:p>
            <a:r>
              <a:rPr lang="es-CL" b="1" dirty="0"/>
              <a:t>Junto al mar de Galilea (Mt. 15:29-31).</a:t>
            </a:r>
          </a:p>
          <a:p>
            <a:r>
              <a:rPr lang="es-CL" b="1" dirty="0"/>
              <a:t>En el Templo (Mt. 21:14-15).</a:t>
            </a:r>
          </a:p>
          <a:p>
            <a:r>
              <a:rPr lang="es-CL" b="1" dirty="0"/>
              <a:t>Cuando se retira al mar con sus discípulos (Mc 3:7-12).</a:t>
            </a:r>
          </a:p>
        </p:txBody>
      </p:sp>
      <p:pic>
        <p:nvPicPr>
          <p:cNvPr id="5" name="Imagen 4">
            <a:extLst>
              <a:ext uri="{FF2B5EF4-FFF2-40B4-BE49-F238E27FC236}">
                <a16:creationId xmlns:a16="http://schemas.microsoft.com/office/drawing/2014/main" id="{04731B78-F3B0-49E3-9256-337AB679201A}"/>
              </a:ext>
            </a:extLst>
          </p:cNvPr>
          <p:cNvPicPr>
            <a:picLocks noChangeAspect="1"/>
          </p:cNvPicPr>
          <p:nvPr/>
        </p:nvPicPr>
        <p:blipFill>
          <a:blip r:embed="rId2"/>
          <a:stretch>
            <a:fillRect/>
          </a:stretch>
        </p:blipFill>
        <p:spPr>
          <a:xfrm>
            <a:off x="7506031" y="238540"/>
            <a:ext cx="4321176" cy="60293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61633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1B32EA-40B4-4BA0-AB48-E1004E4E646B}"/>
              </a:ext>
            </a:extLst>
          </p:cNvPr>
          <p:cNvSpPr>
            <a:spLocks noGrp="1"/>
          </p:cNvSpPr>
          <p:nvPr>
            <p:ph type="title"/>
          </p:nvPr>
        </p:nvSpPr>
        <p:spPr>
          <a:xfrm>
            <a:off x="1154954" y="947919"/>
            <a:ext cx="8761413" cy="912685"/>
          </a:xfrm>
        </p:spPr>
        <p:txBody>
          <a:bodyPr/>
          <a:lstStyle/>
          <a:p>
            <a:r>
              <a:rPr lang="es-CL" b="1" dirty="0">
                <a:effectLst>
                  <a:outerShdw blurRad="38100" dist="38100" dir="2700000" algn="tl">
                    <a:srgbClr val="000000">
                      <a:alpha val="43137"/>
                    </a:srgbClr>
                  </a:outerShdw>
                </a:effectLst>
              </a:rPr>
              <a:t>10 milagros sobre la naturaleza</a:t>
            </a:r>
            <a:br>
              <a:rPr lang="es-CL" b="1" dirty="0">
                <a:effectLst>
                  <a:outerShdw blurRad="38100" dist="38100" dir="2700000" algn="tl">
                    <a:srgbClr val="000000">
                      <a:alpha val="43137"/>
                    </a:srgbClr>
                  </a:outerShdw>
                </a:effectLst>
              </a:rPr>
            </a:br>
            <a:r>
              <a:rPr lang="es-CL" sz="1800" b="1" dirty="0">
                <a:effectLst>
                  <a:outerShdw blurRad="38100" dist="38100" dir="2700000" algn="tl">
                    <a:srgbClr val="000000">
                      <a:alpha val="43137"/>
                    </a:srgbClr>
                  </a:outerShdw>
                </a:effectLst>
              </a:rPr>
              <a:t>Jesús obró también, según los evangelios, diez prodigios de tipo natural, en los que se pone de manifiesto la obediencia de las fuerzas naturales a su autoridad.</a:t>
            </a:r>
            <a:br>
              <a:rPr lang="es-CL" sz="1800" b="1" dirty="0">
                <a:effectLst>
                  <a:outerShdw blurRad="38100" dist="38100" dir="2700000" algn="tl">
                    <a:srgbClr val="000000">
                      <a:alpha val="43137"/>
                    </a:srgbClr>
                  </a:outerShdw>
                </a:effectLst>
              </a:rPr>
            </a:br>
            <a:endParaRPr lang="es-CL" sz="1800" b="1" dirty="0">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1A63200C-6CE8-436C-98B2-7FEF9E75CD0D}"/>
              </a:ext>
            </a:extLst>
          </p:cNvPr>
          <p:cNvSpPr>
            <a:spLocks noGrp="1"/>
          </p:cNvSpPr>
          <p:nvPr>
            <p:ph idx="1"/>
          </p:nvPr>
        </p:nvSpPr>
        <p:spPr>
          <a:xfrm>
            <a:off x="479094" y="2428571"/>
            <a:ext cx="7305234" cy="3416300"/>
          </a:xfrm>
        </p:spPr>
        <p:txBody>
          <a:bodyPr>
            <a:normAutofit fontScale="85000" lnSpcReduction="20000"/>
          </a:bodyPr>
          <a:lstStyle/>
          <a:p>
            <a:pPr>
              <a:buFont typeface="+mj-lt"/>
              <a:buAutoNum type="arabicPeriod"/>
            </a:pPr>
            <a:r>
              <a:rPr lang="es-CL" b="1" dirty="0">
                <a:effectLst>
                  <a:outerShdw blurRad="38100" dist="38100" dir="2700000" algn="tl">
                    <a:srgbClr val="000000">
                      <a:alpha val="43137"/>
                    </a:srgbClr>
                  </a:outerShdw>
                </a:effectLst>
              </a:rPr>
              <a:t>La tempestad calmada (Mt. 8:23-27, Mr. 4:35-41, </a:t>
            </a:r>
            <a:r>
              <a:rPr lang="es-CL" b="1" dirty="0" err="1">
                <a:effectLst>
                  <a:outerShdw blurRad="38100" dist="38100" dir="2700000" algn="tl">
                    <a:srgbClr val="000000">
                      <a:alpha val="43137"/>
                    </a:srgbClr>
                  </a:outerShdw>
                </a:effectLst>
              </a:rPr>
              <a:t>Lc</a:t>
            </a:r>
            <a:r>
              <a:rPr lang="es-CL" b="1" dirty="0">
                <a:effectLst>
                  <a:outerShdw blurRad="38100" dist="38100" dir="2700000" algn="tl">
                    <a:srgbClr val="000000">
                      <a:alpha val="43137"/>
                    </a:srgbClr>
                  </a:outerShdw>
                </a:effectLst>
              </a:rPr>
              <a:t> 8:22-25): Sucede en el Mar de Galilea. Jesús les dice a sus discípulos hombres de poca fe, ya que estos se atemorizan y piensan que perecerán.</a:t>
            </a:r>
          </a:p>
          <a:p>
            <a:pPr>
              <a:buFont typeface="+mj-lt"/>
              <a:buAutoNum type="arabicPeriod"/>
            </a:pPr>
            <a:r>
              <a:rPr lang="es-CL" b="1" dirty="0">
                <a:effectLst>
                  <a:outerShdw blurRad="38100" dist="38100" dir="2700000" algn="tl">
                    <a:srgbClr val="000000">
                      <a:alpha val="43137"/>
                    </a:srgbClr>
                  </a:outerShdw>
                </a:effectLst>
              </a:rPr>
              <a:t>Caminar sobre el agua (Mt. 14:22-27, Mr.6:45-52, </a:t>
            </a:r>
            <a:r>
              <a:rPr lang="es-CL" b="1" dirty="0" err="1">
                <a:effectLst>
                  <a:outerShdw blurRad="38100" dist="38100" dir="2700000" algn="tl">
                    <a:srgbClr val="000000">
                      <a:alpha val="43137"/>
                    </a:srgbClr>
                  </a:outerShdw>
                </a:effectLst>
              </a:rPr>
              <a:t>Jn</a:t>
            </a:r>
            <a:r>
              <a:rPr lang="es-CL" b="1" dirty="0">
                <a:effectLst>
                  <a:outerShdw blurRad="38100" dist="38100" dir="2700000" algn="tl">
                    <a:srgbClr val="000000">
                      <a:alpha val="43137"/>
                    </a:srgbClr>
                  </a:outerShdw>
                </a:effectLst>
              </a:rPr>
              <a:t>. 6:16-21): Los discípulos creyeron ver un fantasma y dieron voces de miedo. Se dirigían en una barca a </a:t>
            </a:r>
            <a:r>
              <a:rPr lang="es-CL" b="1" dirty="0" err="1">
                <a:effectLst>
                  <a:outerShdw blurRad="38100" dist="38100" dir="2700000" algn="tl">
                    <a:srgbClr val="000000">
                      <a:alpha val="43137"/>
                    </a:srgbClr>
                  </a:outerShdw>
                </a:effectLst>
              </a:rPr>
              <a:t>Cafarnaún</a:t>
            </a:r>
            <a:r>
              <a:rPr lang="es-CL" b="1" dirty="0">
                <a:effectLst>
                  <a:outerShdw blurRad="38100" dist="38100" dir="2700000" algn="tl">
                    <a:srgbClr val="000000">
                      <a:alpha val="43137"/>
                    </a:srgbClr>
                  </a:outerShdw>
                </a:effectLst>
              </a:rPr>
              <a:t>.</a:t>
            </a:r>
          </a:p>
          <a:p>
            <a:pPr>
              <a:buFont typeface="+mj-lt"/>
              <a:buAutoNum type="arabicPeriod"/>
            </a:pPr>
            <a:r>
              <a:rPr lang="es-CL" b="1" dirty="0">
                <a:effectLst>
                  <a:outerShdw blurRad="38100" dist="38100" dir="2700000" algn="tl">
                    <a:srgbClr val="000000">
                      <a:alpha val="43137"/>
                    </a:srgbClr>
                  </a:outerShdw>
                </a:effectLst>
              </a:rPr>
              <a:t>La primera multiplicación de los panes y los peces (Mt. 14:13-21, Mr. 6:30-44, </a:t>
            </a:r>
            <a:r>
              <a:rPr lang="es-CL" b="1" dirty="0" err="1">
                <a:effectLst>
                  <a:outerShdw blurRad="38100" dist="38100" dir="2700000" algn="tl">
                    <a:srgbClr val="000000">
                      <a:alpha val="43137"/>
                    </a:srgbClr>
                  </a:outerShdw>
                </a:effectLst>
              </a:rPr>
              <a:t>Lc</a:t>
            </a:r>
            <a:r>
              <a:rPr lang="es-CL" b="1" dirty="0">
                <a:effectLst>
                  <a:outerShdw blurRad="38100" dist="38100" dir="2700000" algn="tl">
                    <a:srgbClr val="000000">
                      <a:alpha val="43137"/>
                    </a:srgbClr>
                  </a:outerShdw>
                </a:effectLst>
              </a:rPr>
              <a:t>. 9:10-17, </a:t>
            </a:r>
            <a:r>
              <a:rPr lang="es-CL" b="1" dirty="0" err="1">
                <a:effectLst>
                  <a:outerShdw blurRad="38100" dist="38100" dir="2700000" algn="tl">
                    <a:srgbClr val="000000">
                      <a:alpha val="43137"/>
                    </a:srgbClr>
                  </a:outerShdw>
                </a:effectLst>
              </a:rPr>
              <a:t>Jn</a:t>
            </a:r>
            <a:r>
              <a:rPr lang="es-CL" b="1" dirty="0">
                <a:effectLst>
                  <a:outerShdw blurRad="38100" dist="38100" dir="2700000" algn="tl">
                    <a:srgbClr val="000000">
                      <a:alpha val="43137"/>
                    </a:srgbClr>
                  </a:outerShdw>
                </a:effectLst>
              </a:rPr>
              <a:t>. 6:1-14): Este es el único milagro que se encuentra en los cuatro evangelios canónicos. Fue realizado en un monte de Galilea, localizado en el desierto cerca del lago de </a:t>
            </a:r>
            <a:r>
              <a:rPr lang="es-CL" b="1" dirty="0" err="1">
                <a:effectLst>
                  <a:outerShdw blurRad="38100" dist="38100" dir="2700000" algn="tl">
                    <a:srgbClr val="000000">
                      <a:alpha val="43137"/>
                    </a:srgbClr>
                  </a:outerShdw>
                </a:effectLst>
              </a:rPr>
              <a:t>Tiberiades</a:t>
            </a:r>
            <a:r>
              <a:rPr lang="es-CL" b="1" dirty="0">
                <a:effectLst>
                  <a:outerShdw blurRad="38100" dist="38100" dir="2700000" algn="tl">
                    <a:srgbClr val="000000">
                      <a:alpha val="43137"/>
                    </a:srgbClr>
                  </a:outerShdw>
                </a:effectLst>
              </a:rPr>
              <a:t>.</a:t>
            </a:r>
          </a:p>
          <a:p>
            <a:pPr>
              <a:buFont typeface="+mj-lt"/>
              <a:buAutoNum type="arabicPeriod"/>
            </a:pPr>
            <a:r>
              <a:rPr lang="es-CL" b="1" dirty="0">
                <a:effectLst>
                  <a:outerShdw blurRad="38100" dist="38100" dir="2700000" algn="tl">
                    <a:srgbClr val="000000">
                      <a:alpha val="43137"/>
                    </a:srgbClr>
                  </a:outerShdw>
                </a:effectLst>
              </a:rPr>
              <a:t>La moneda en la boca del pez (Mt. 17:24-27): Jesús mandó a Pedro a traer dinero de la boca del pez para pagar impuestos.</a:t>
            </a:r>
          </a:p>
          <a:p>
            <a:pPr>
              <a:buFont typeface="+mj-lt"/>
              <a:buAutoNum type="arabicPeriod"/>
            </a:pPr>
            <a:r>
              <a:rPr lang="es-CL" b="1" dirty="0">
                <a:effectLst>
                  <a:outerShdw blurRad="38100" dist="38100" dir="2700000" algn="tl">
                    <a:srgbClr val="000000">
                      <a:alpha val="43137"/>
                    </a:srgbClr>
                  </a:outerShdw>
                </a:effectLst>
              </a:rPr>
              <a:t>Cuando secó la higuera (Mt. 21:18-22): Secó la higuera ordenándole que nunca más tuviera fruto. Este milagro muestra la importancia y el poder de la fe. Jesús afirma que con fe se pueden mover montañas.</a:t>
            </a:r>
          </a:p>
        </p:txBody>
      </p:sp>
      <p:pic>
        <p:nvPicPr>
          <p:cNvPr id="5" name="Imagen 4">
            <a:extLst>
              <a:ext uri="{FF2B5EF4-FFF2-40B4-BE49-F238E27FC236}">
                <a16:creationId xmlns:a16="http://schemas.microsoft.com/office/drawing/2014/main" id="{9ED97B8E-2EEA-4854-ABD2-42132C9DA7AC}"/>
              </a:ext>
            </a:extLst>
          </p:cNvPr>
          <p:cNvPicPr>
            <a:picLocks noChangeAspect="1"/>
          </p:cNvPicPr>
          <p:nvPr/>
        </p:nvPicPr>
        <p:blipFill>
          <a:blip r:embed="rId2"/>
          <a:stretch>
            <a:fillRect/>
          </a:stretch>
        </p:blipFill>
        <p:spPr>
          <a:xfrm>
            <a:off x="7931481" y="1755471"/>
            <a:ext cx="3781425" cy="47625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83496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CCB957-33CC-41E7-BE4B-3C71D4CB8CC0}"/>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84916872-D96C-41B9-A460-F1C18059BF5E}"/>
              </a:ext>
            </a:extLst>
          </p:cNvPr>
          <p:cNvSpPr>
            <a:spLocks noGrp="1"/>
          </p:cNvSpPr>
          <p:nvPr>
            <p:ph idx="1"/>
          </p:nvPr>
        </p:nvSpPr>
        <p:spPr>
          <a:xfrm>
            <a:off x="471142" y="2493780"/>
            <a:ext cx="6446493" cy="3416300"/>
          </a:xfrm>
        </p:spPr>
        <p:txBody>
          <a:bodyPr>
            <a:normAutofit fontScale="85000" lnSpcReduction="10000"/>
          </a:bodyPr>
          <a:lstStyle/>
          <a:p>
            <a:pPr>
              <a:buFont typeface="+mj-lt"/>
              <a:buAutoNum type="arabicPeriod"/>
            </a:pPr>
            <a:r>
              <a:rPr lang="es-CL" b="1" dirty="0">
                <a:effectLst>
                  <a:outerShdw blurRad="38100" dist="38100" dir="2700000" algn="tl">
                    <a:srgbClr val="000000">
                      <a:alpha val="43137"/>
                    </a:srgbClr>
                  </a:outerShdw>
                </a:effectLst>
              </a:rPr>
              <a:t>La segunda multiplicación de los panes y los peces (Mr. 8:1-10): Fue realizado en el desierto.</a:t>
            </a:r>
          </a:p>
          <a:p>
            <a:pPr>
              <a:buFont typeface="+mj-lt"/>
              <a:buAutoNum type="arabicPeriod"/>
            </a:pPr>
            <a:r>
              <a:rPr lang="es-CL" b="1" dirty="0">
                <a:effectLst>
                  <a:outerShdw blurRad="38100" dist="38100" dir="2700000" algn="tl">
                    <a:srgbClr val="000000">
                      <a:alpha val="43137"/>
                    </a:srgbClr>
                  </a:outerShdw>
                </a:effectLst>
              </a:rPr>
              <a:t>La pesca milagrosa (</a:t>
            </a:r>
            <a:r>
              <a:rPr lang="es-CL" b="1" dirty="0" err="1">
                <a:effectLst>
                  <a:outerShdw blurRad="38100" dist="38100" dir="2700000" algn="tl">
                    <a:srgbClr val="000000">
                      <a:alpha val="43137"/>
                    </a:srgbClr>
                  </a:outerShdw>
                </a:effectLst>
              </a:rPr>
              <a:t>Lc</a:t>
            </a:r>
            <a:r>
              <a:rPr lang="es-CL" b="1" dirty="0">
                <a:effectLst>
                  <a:outerShdw blurRad="38100" dist="38100" dir="2700000" algn="tl">
                    <a:srgbClr val="000000">
                      <a:alpha val="43137"/>
                    </a:srgbClr>
                  </a:outerShdw>
                </a:effectLst>
              </a:rPr>
              <a:t>. 5:1-11): Sucedió en el Lago Genesaret. Luego de este, Simón Pedro, Jacobo y Juan se convirtieron en discípulos de Jesús.</a:t>
            </a:r>
          </a:p>
          <a:p>
            <a:pPr>
              <a:buFont typeface="+mj-lt"/>
              <a:buAutoNum type="arabicPeriod"/>
            </a:pPr>
            <a:r>
              <a:rPr lang="es-CL" b="1" dirty="0">
                <a:effectLst>
                  <a:outerShdw blurRad="38100" dist="38100" dir="2700000" algn="tl">
                    <a:srgbClr val="000000">
                      <a:alpha val="43137"/>
                    </a:srgbClr>
                  </a:outerShdw>
                </a:effectLst>
              </a:rPr>
              <a:t>La Transfiguración de Jesús (Mt. 17:1-13, Mr. 9:2-13, </a:t>
            </a:r>
            <a:r>
              <a:rPr lang="es-CL" b="1" dirty="0" err="1">
                <a:effectLst>
                  <a:outerShdw blurRad="38100" dist="38100" dir="2700000" algn="tl">
                    <a:srgbClr val="000000">
                      <a:alpha val="43137"/>
                    </a:srgbClr>
                  </a:outerShdw>
                </a:effectLst>
              </a:rPr>
              <a:t>Lc</a:t>
            </a:r>
            <a:r>
              <a:rPr lang="es-CL" b="1" dirty="0">
                <a:effectLst>
                  <a:outerShdw blurRad="38100" dist="38100" dir="2700000" algn="tl">
                    <a:srgbClr val="000000">
                      <a:alpha val="43137"/>
                    </a:srgbClr>
                  </a:outerShdw>
                </a:effectLst>
              </a:rPr>
              <a:t>. 9:28-36).</a:t>
            </a:r>
          </a:p>
          <a:p>
            <a:pPr>
              <a:buFont typeface="+mj-lt"/>
              <a:buAutoNum type="arabicPeriod"/>
            </a:pPr>
            <a:r>
              <a:rPr lang="es-CL" b="1" dirty="0">
                <a:effectLst>
                  <a:outerShdw blurRad="38100" dist="38100" dir="2700000" algn="tl">
                    <a:srgbClr val="000000">
                      <a:alpha val="43137"/>
                    </a:srgbClr>
                  </a:outerShdw>
                </a:effectLst>
              </a:rPr>
              <a:t>La Transubstanciación del pan y el vino en el cuerpo y la sangre de Cristo (Mt. 26:26-29, Mr. 14:22-25, </a:t>
            </a:r>
            <a:r>
              <a:rPr lang="es-CL" b="1" dirty="0" err="1">
                <a:effectLst>
                  <a:outerShdw blurRad="38100" dist="38100" dir="2700000" algn="tl">
                    <a:srgbClr val="000000">
                      <a:alpha val="43137"/>
                    </a:srgbClr>
                  </a:outerShdw>
                </a:effectLst>
              </a:rPr>
              <a:t>Lc</a:t>
            </a:r>
            <a:r>
              <a:rPr lang="es-CL" b="1" dirty="0">
                <a:effectLst>
                  <a:outerShdw blurRad="38100" dist="38100" dir="2700000" algn="tl">
                    <a:srgbClr val="000000">
                      <a:alpha val="43137"/>
                    </a:srgbClr>
                  </a:outerShdw>
                </a:effectLst>
              </a:rPr>
              <a:t>. 22:19-20, 1ª de Corintios 11:23-26, 1ª de Pedro 1:16-18).</a:t>
            </a:r>
          </a:p>
          <a:p>
            <a:pPr>
              <a:buFont typeface="+mj-lt"/>
              <a:buAutoNum type="arabicPeriod"/>
            </a:pPr>
            <a:r>
              <a:rPr lang="es-CL" b="1" dirty="0">
                <a:effectLst>
                  <a:outerShdw blurRad="38100" dist="38100" dir="2700000" algn="tl">
                    <a:srgbClr val="000000">
                      <a:alpha val="43137"/>
                    </a:srgbClr>
                  </a:outerShdw>
                </a:effectLst>
              </a:rPr>
              <a:t>Las Bodas de Caná (</a:t>
            </a:r>
            <a:r>
              <a:rPr lang="es-CL" b="1" dirty="0" err="1">
                <a:effectLst>
                  <a:outerShdw blurRad="38100" dist="38100" dir="2700000" algn="tl">
                    <a:srgbClr val="000000">
                      <a:alpha val="43137"/>
                    </a:srgbClr>
                  </a:outerShdw>
                </a:effectLst>
              </a:rPr>
              <a:t>Jn</a:t>
            </a:r>
            <a:r>
              <a:rPr lang="es-CL" b="1" dirty="0">
                <a:effectLst>
                  <a:outerShdw blurRad="38100" dist="38100" dir="2700000" algn="tl">
                    <a:srgbClr val="000000">
                      <a:alpha val="43137"/>
                    </a:srgbClr>
                  </a:outerShdw>
                </a:effectLst>
              </a:rPr>
              <a:t>. 2:1-12): Donde convirtió el agua en vino. De acuerdo al Evangelio según San Juan, fue el primer signo realizado por Jesús al inicio de su ministerio público, y fue efectuado a pedido de la Virgen María, su madre.</a:t>
            </a:r>
          </a:p>
          <a:p>
            <a:endParaRPr lang="es-CL" dirty="0"/>
          </a:p>
        </p:txBody>
      </p:sp>
      <p:pic>
        <p:nvPicPr>
          <p:cNvPr id="5" name="Imagen 4">
            <a:extLst>
              <a:ext uri="{FF2B5EF4-FFF2-40B4-BE49-F238E27FC236}">
                <a16:creationId xmlns:a16="http://schemas.microsoft.com/office/drawing/2014/main" id="{258AF2C1-F32C-44FC-A3C0-FA8973053642}"/>
              </a:ext>
            </a:extLst>
          </p:cNvPr>
          <p:cNvPicPr>
            <a:picLocks noChangeAspect="1"/>
          </p:cNvPicPr>
          <p:nvPr/>
        </p:nvPicPr>
        <p:blipFill>
          <a:blip r:embed="rId2"/>
          <a:stretch>
            <a:fillRect/>
          </a:stretch>
        </p:blipFill>
        <p:spPr>
          <a:xfrm>
            <a:off x="7078152" y="1957512"/>
            <a:ext cx="4762500" cy="36640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14464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BBD4DA-8957-4ACE-8C25-04F8A486AE3E}"/>
              </a:ext>
            </a:extLst>
          </p:cNvPr>
          <p:cNvSpPr>
            <a:spLocks noGrp="1"/>
          </p:cNvSpPr>
          <p:nvPr>
            <p:ph type="title"/>
          </p:nvPr>
        </p:nvSpPr>
        <p:spPr/>
        <p:txBody>
          <a:bodyPr/>
          <a:lstStyle/>
          <a:p>
            <a:r>
              <a:rPr lang="es-CL" b="1" dirty="0">
                <a:effectLst>
                  <a:outerShdw blurRad="38100" dist="38100" dir="2700000" algn="tl">
                    <a:srgbClr val="000000">
                      <a:alpha val="43137"/>
                    </a:srgbClr>
                  </a:outerShdw>
                </a:effectLst>
              </a:rPr>
              <a:t>4 milagros sobre resurrección</a:t>
            </a:r>
            <a:br>
              <a:rPr lang="es-CL" b="1" dirty="0">
                <a:effectLst>
                  <a:outerShdw blurRad="38100" dist="38100" dir="2700000" algn="tl">
                    <a:srgbClr val="000000">
                      <a:alpha val="43137"/>
                    </a:srgbClr>
                  </a:outerShdw>
                </a:effectLst>
              </a:rPr>
            </a:br>
            <a:endParaRPr lang="es-CL" b="1" dirty="0">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B6618E36-37C7-4B31-8B19-43CFD4455A4C}"/>
              </a:ext>
            </a:extLst>
          </p:cNvPr>
          <p:cNvSpPr>
            <a:spLocks noGrp="1"/>
          </p:cNvSpPr>
          <p:nvPr>
            <p:ph idx="1"/>
          </p:nvPr>
        </p:nvSpPr>
        <p:spPr>
          <a:xfrm>
            <a:off x="534753" y="2587597"/>
            <a:ext cx="7305234" cy="3416300"/>
          </a:xfrm>
        </p:spPr>
        <p:txBody>
          <a:bodyPr>
            <a:normAutofit fontScale="85000" lnSpcReduction="20000"/>
          </a:bodyPr>
          <a:lstStyle/>
          <a:p>
            <a:pPr>
              <a:buFont typeface="+mj-lt"/>
              <a:buAutoNum type="arabicPeriod"/>
            </a:pPr>
            <a:r>
              <a:rPr lang="es-CL" b="1" dirty="0">
                <a:effectLst>
                  <a:outerShdw blurRad="38100" dist="38100" dir="2700000" algn="tl">
                    <a:srgbClr val="000000">
                      <a:alpha val="43137"/>
                    </a:srgbClr>
                  </a:outerShdw>
                </a:effectLst>
              </a:rPr>
              <a:t>Una niña de doce años de edad, hija de Jairo (Mr. 5:38-43, </a:t>
            </a:r>
            <a:r>
              <a:rPr lang="es-CL" b="1" dirty="0" err="1">
                <a:effectLst>
                  <a:outerShdw blurRad="38100" dist="38100" dir="2700000" algn="tl">
                    <a:srgbClr val="000000">
                      <a:alpha val="43137"/>
                    </a:srgbClr>
                  </a:outerShdw>
                </a:effectLst>
              </a:rPr>
              <a:t>Lc</a:t>
            </a:r>
            <a:r>
              <a:rPr lang="es-CL" b="1" dirty="0">
                <a:effectLst>
                  <a:outerShdw blurRad="38100" dist="38100" dir="2700000" algn="tl">
                    <a:srgbClr val="000000">
                      <a:alpha val="43137"/>
                    </a:srgbClr>
                  </a:outerShdw>
                </a:effectLst>
              </a:rPr>
              <a:t>. 8:49-56): Jesús afirmó que la niña no estaba muerta, sino sólo dormida.</a:t>
            </a:r>
          </a:p>
          <a:p>
            <a:pPr>
              <a:buFont typeface="+mj-lt"/>
              <a:buAutoNum type="arabicPeriod"/>
            </a:pPr>
            <a:r>
              <a:rPr lang="es-CL" b="1" dirty="0">
                <a:effectLst>
                  <a:outerShdw blurRad="38100" dist="38100" dir="2700000" algn="tl">
                    <a:srgbClr val="000000">
                      <a:alpha val="43137"/>
                    </a:srgbClr>
                  </a:outerShdw>
                </a:effectLst>
              </a:rPr>
              <a:t>Lázaro, el de Betania (</a:t>
            </a:r>
            <a:r>
              <a:rPr lang="es-CL" b="1" dirty="0" err="1">
                <a:effectLst>
                  <a:outerShdw blurRad="38100" dist="38100" dir="2700000" algn="tl">
                    <a:srgbClr val="000000">
                      <a:alpha val="43137"/>
                    </a:srgbClr>
                  </a:outerShdw>
                </a:effectLst>
              </a:rPr>
              <a:t>Jn</a:t>
            </a:r>
            <a:r>
              <a:rPr lang="es-CL" b="1" dirty="0">
                <a:effectLst>
                  <a:outerShdw blurRad="38100" dist="38100" dir="2700000" algn="tl">
                    <a:srgbClr val="000000">
                      <a:alpha val="43137"/>
                    </a:srgbClr>
                  </a:outerShdw>
                </a:effectLst>
              </a:rPr>
              <a:t>. 11:38-44, también encontrado en el Corán): quien ya llevaba cuatro días de estar muerto y estaba sepultado en una cueva. (Ver La resurrección de Lázaro).</a:t>
            </a:r>
          </a:p>
          <a:p>
            <a:pPr>
              <a:buFont typeface="+mj-lt"/>
              <a:buAutoNum type="arabicPeriod"/>
            </a:pPr>
            <a:r>
              <a:rPr lang="es-CL" b="1" dirty="0">
                <a:effectLst>
                  <a:outerShdw blurRad="38100" dist="38100" dir="2700000" algn="tl">
                    <a:srgbClr val="000000">
                      <a:alpha val="43137"/>
                    </a:srgbClr>
                  </a:outerShdw>
                </a:effectLst>
              </a:rPr>
              <a:t>El hijo de la viuda de la ciudad de Naín (</a:t>
            </a:r>
            <a:r>
              <a:rPr lang="es-CL" b="1" dirty="0" err="1">
                <a:effectLst>
                  <a:outerShdw blurRad="38100" dist="38100" dir="2700000" algn="tl">
                    <a:srgbClr val="000000">
                      <a:alpha val="43137"/>
                    </a:srgbClr>
                  </a:outerShdw>
                </a:effectLst>
              </a:rPr>
              <a:t>Lc</a:t>
            </a:r>
            <a:r>
              <a:rPr lang="es-CL" b="1" dirty="0">
                <a:effectLst>
                  <a:outerShdw blurRad="38100" dist="38100" dir="2700000" algn="tl">
                    <a:srgbClr val="000000">
                      <a:alpha val="43137"/>
                    </a:srgbClr>
                  </a:outerShdw>
                </a:effectLst>
              </a:rPr>
              <a:t>. 7:11.17): Jesús se compadeció de la viuda al verla llorar, tocó el féretro en el que llevaban al muchacho y le ordenó que se levantara.</a:t>
            </a:r>
          </a:p>
          <a:p>
            <a:pPr>
              <a:buFont typeface="+mj-lt"/>
              <a:buAutoNum type="arabicPeriod"/>
            </a:pPr>
            <a:r>
              <a:rPr lang="es-CL" b="1" dirty="0">
                <a:effectLst>
                  <a:outerShdw blurRad="38100" dist="38100" dir="2700000" algn="tl">
                    <a:srgbClr val="000000">
                      <a:alpha val="43137"/>
                    </a:srgbClr>
                  </a:outerShdw>
                </a:effectLst>
              </a:rPr>
              <a:t>La Resurrección de Jesús (Mt. 28:1-10, Mr. 16:1-8, </a:t>
            </a:r>
            <a:r>
              <a:rPr lang="es-CL" b="1" dirty="0" err="1">
                <a:effectLst>
                  <a:outerShdw blurRad="38100" dist="38100" dir="2700000" algn="tl">
                    <a:srgbClr val="000000">
                      <a:alpha val="43137"/>
                    </a:srgbClr>
                  </a:outerShdw>
                </a:effectLst>
              </a:rPr>
              <a:t>Lc</a:t>
            </a:r>
            <a:r>
              <a:rPr lang="es-CL" b="1" dirty="0">
                <a:effectLst>
                  <a:outerShdw blurRad="38100" dist="38100" dir="2700000" algn="tl">
                    <a:srgbClr val="000000">
                      <a:alpha val="43137"/>
                    </a:srgbClr>
                  </a:outerShdw>
                </a:effectLst>
              </a:rPr>
              <a:t>. 24:1-12). Los restantes milagros denominados vulgarmente "resurrecciones" son en verdad "reanimaciones", es decir, un retorno a la vida anterior (la hija de Jairo, el hijo de la viuda de Naín, y Lázaro). La resurrección de Jesús representa el triunfo definitivo sobre la muerte, pues "una vez resucitado de entre los muertos, ya no muere más; desde ahora la muerte ya no tiene poder sobre él" (Romanos 6:9). </a:t>
            </a:r>
          </a:p>
        </p:txBody>
      </p:sp>
      <p:pic>
        <p:nvPicPr>
          <p:cNvPr id="5" name="Imagen 4">
            <a:extLst>
              <a:ext uri="{FF2B5EF4-FFF2-40B4-BE49-F238E27FC236}">
                <a16:creationId xmlns:a16="http://schemas.microsoft.com/office/drawing/2014/main" id="{CB722FE8-DE05-46AF-A5FE-31D036134317}"/>
              </a:ext>
            </a:extLst>
          </p:cNvPr>
          <p:cNvPicPr>
            <a:picLocks noChangeAspect="1"/>
          </p:cNvPicPr>
          <p:nvPr/>
        </p:nvPicPr>
        <p:blipFill>
          <a:blip r:embed="rId2"/>
          <a:stretch>
            <a:fillRect/>
          </a:stretch>
        </p:blipFill>
        <p:spPr>
          <a:xfrm>
            <a:off x="8033993" y="1312160"/>
            <a:ext cx="3764748" cy="50196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01492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0239C-0930-48E3-916D-292A2CAEFB1D}"/>
              </a:ext>
            </a:extLst>
          </p:cNvPr>
          <p:cNvSpPr>
            <a:spLocks noGrp="1"/>
          </p:cNvSpPr>
          <p:nvPr>
            <p:ph type="ctrTitle"/>
          </p:nvPr>
        </p:nvSpPr>
        <p:spPr>
          <a:xfrm>
            <a:off x="691763" y="735883"/>
            <a:ext cx="7251590" cy="1736973"/>
          </a:xfrm>
        </p:spPr>
        <p:txBody>
          <a:bodyPr/>
          <a:lstStyle/>
          <a:p>
            <a:br>
              <a:rPr lang="es-CL" b="1" dirty="0">
                <a:effectLst>
                  <a:outerShdw blurRad="38100" dist="38100" dir="2700000" algn="tl">
                    <a:srgbClr val="000000">
                      <a:alpha val="43137"/>
                    </a:srgbClr>
                  </a:outerShdw>
                </a:effectLst>
              </a:rPr>
            </a:br>
            <a:r>
              <a:rPr lang="es-CL" b="1" dirty="0">
                <a:effectLst>
                  <a:outerShdw blurRad="38100" dist="38100" dir="2700000" algn="tl">
                    <a:srgbClr val="000000">
                      <a:alpha val="43137"/>
                    </a:srgbClr>
                  </a:outerShdw>
                </a:effectLst>
              </a:rPr>
              <a:t>LA SANACIÓN DEL</a:t>
            </a:r>
            <a:br>
              <a:rPr lang="es-CL" b="1" dirty="0">
                <a:effectLst>
                  <a:outerShdw blurRad="38100" dist="38100" dir="2700000" algn="tl">
                    <a:srgbClr val="000000">
                      <a:alpha val="43137"/>
                    </a:srgbClr>
                  </a:outerShdw>
                </a:effectLst>
              </a:rPr>
            </a:br>
            <a:r>
              <a:rPr lang="es-CL" b="1" dirty="0">
                <a:effectLst>
                  <a:outerShdw blurRad="38100" dist="38100" dir="2700000" algn="tl">
                    <a:srgbClr val="000000">
                      <a:alpha val="43137"/>
                    </a:srgbClr>
                  </a:outerShdw>
                </a:effectLst>
              </a:rPr>
              <a:t>PARALÍTICO</a:t>
            </a:r>
          </a:p>
        </p:txBody>
      </p:sp>
      <p:sp>
        <p:nvSpPr>
          <p:cNvPr id="3" name="Subtítulo 2">
            <a:extLst>
              <a:ext uri="{FF2B5EF4-FFF2-40B4-BE49-F238E27FC236}">
                <a16:creationId xmlns:a16="http://schemas.microsoft.com/office/drawing/2014/main" id="{25302FF4-8F04-4475-9775-B49475E4CEC2}"/>
              </a:ext>
            </a:extLst>
          </p:cNvPr>
          <p:cNvSpPr>
            <a:spLocks noGrp="1"/>
          </p:cNvSpPr>
          <p:nvPr>
            <p:ph type="subTitle" idx="1"/>
          </p:nvPr>
        </p:nvSpPr>
        <p:spPr>
          <a:xfrm>
            <a:off x="771714" y="3872286"/>
            <a:ext cx="3203938" cy="1931780"/>
          </a:xfrm>
        </p:spPr>
        <p:txBody>
          <a:bodyPr/>
          <a:lstStyle/>
          <a:p>
            <a:r>
              <a:rPr lang="es-CL" b="1" dirty="0">
                <a:effectLst>
                  <a:outerShdw blurRad="38100" dist="38100" dir="2700000" algn="tl">
                    <a:srgbClr val="000000">
                      <a:alpha val="43137"/>
                    </a:srgbClr>
                  </a:outerShdw>
                </a:effectLst>
              </a:rPr>
              <a:t>MARCOS 2:1-12</a:t>
            </a:r>
          </a:p>
          <a:p>
            <a:r>
              <a:rPr lang="es-CL" b="1" dirty="0">
                <a:effectLst>
                  <a:outerShdw blurRad="38100" dist="38100" dir="2700000" algn="tl">
                    <a:srgbClr val="000000">
                      <a:alpha val="43137"/>
                    </a:srgbClr>
                  </a:outerShdw>
                </a:effectLst>
              </a:rPr>
              <a:t>Mateo 9:1-8</a:t>
            </a:r>
          </a:p>
          <a:p>
            <a:r>
              <a:rPr lang="es-CL" b="1" dirty="0">
                <a:effectLst>
                  <a:outerShdw blurRad="38100" dist="38100" dir="2700000" algn="tl">
                    <a:srgbClr val="000000">
                      <a:alpha val="43137"/>
                    </a:srgbClr>
                  </a:outerShdw>
                </a:effectLst>
              </a:rPr>
              <a:t>lucas 5:17-26</a:t>
            </a:r>
          </a:p>
        </p:txBody>
      </p:sp>
      <p:pic>
        <p:nvPicPr>
          <p:cNvPr id="8" name="Imagen 7">
            <a:extLst>
              <a:ext uri="{FF2B5EF4-FFF2-40B4-BE49-F238E27FC236}">
                <a16:creationId xmlns:a16="http://schemas.microsoft.com/office/drawing/2014/main" id="{5B3EFB98-D7D1-4DDC-A835-6B44E57075A8}"/>
              </a:ext>
            </a:extLst>
          </p:cNvPr>
          <p:cNvPicPr>
            <a:picLocks noChangeAspect="1"/>
          </p:cNvPicPr>
          <p:nvPr/>
        </p:nvPicPr>
        <p:blipFill rotWithShape="1">
          <a:blip r:embed="rId2">
            <a:extLst>
              <a:ext uri="{28A0092B-C50C-407E-A947-70E740481C1C}">
                <a14:useLocalDpi xmlns:a14="http://schemas.microsoft.com/office/drawing/2010/main" val="0"/>
              </a:ext>
            </a:extLst>
          </a:blip>
          <a:srcRect l="16594" r="17693" b="6203"/>
          <a:stretch/>
        </p:blipFill>
        <p:spPr>
          <a:xfrm>
            <a:off x="10361198" y="0"/>
            <a:ext cx="1688805" cy="1807917"/>
          </a:xfrm>
          <a:prstGeom prst="rect">
            <a:avLst/>
          </a:prstGeom>
          <a:ln>
            <a:noFill/>
          </a:ln>
          <a:effectLst/>
        </p:spPr>
      </p:pic>
      <p:pic>
        <p:nvPicPr>
          <p:cNvPr id="10" name="Imagen 9">
            <a:extLst>
              <a:ext uri="{FF2B5EF4-FFF2-40B4-BE49-F238E27FC236}">
                <a16:creationId xmlns:a16="http://schemas.microsoft.com/office/drawing/2014/main" id="{2EAECD01-C353-43BF-84F9-94B7C7577590}"/>
              </a:ext>
            </a:extLst>
          </p:cNvPr>
          <p:cNvPicPr>
            <a:picLocks noChangeAspect="1"/>
          </p:cNvPicPr>
          <p:nvPr/>
        </p:nvPicPr>
        <p:blipFill rotWithShape="1">
          <a:blip r:embed="rId3">
            <a:extLst>
              <a:ext uri="{28A0092B-C50C-407E-A947-70E740481C1C}">
                <a14:useLocalDpi xmlns:a14="http://schemas.microsoft.com/office/drawing/2010/main" val="0"/>
              </a:ext>
            </a:extLst>
          </a:blip>
          <a:srcRect l="16594" r="17693" b="6203"/>
          <a:stretch/>
        </p:blipFill>
        <p:spPr>
          <a:xfrm>
            <a:off x="10361198" y="0"/>
            <a:ext cx="1688805" cy="1807917"/>
          </a:xfrm>
          <a:prstGeom prst="rect">
            <a:avLst/>
          </a:prstGeom>
          <a:ln>
            <a:noFill/>
          </a:ln>
          <a:effectLst/>
        </p:spPr>
      </p:pic>
      <p:pic>
        <p:nvPicPr>
          <p:cNvPr id="1026" name="Picture 2" descr="Overcoming Paralysis Through Humility: Homily for the Second Sunday of Lent  in the Orthodox Church – Eastern Christian Insights">
            <a:extLst>
              <a:ext uri="{FF2B5EF4-FFF2-40B4-BE49-F238E27FC236}">
                <a16:creationId xmlns:a16="http://schemas.microsoft.com/office/drawing/2014/main" id="{52EE9E6E-FDD2-444F-B711-F21C10E1AF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7230" y="1731255"/>
            <a:ext cx="4112774" cy="43908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272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10BBD7-51BC-4DF0-A9B5-6249DB1575C2}"/>
              </a:ext>
            </a:extLst>
          </p:cNvPr>
          <p:cNvSpPr>
            <a:spLocks noGrp="1"/>
          </p:cNvSpPr>
          <p:nvPr>
            <p:ph type="title"/>
          </p:nvPr>
        </p:nvSpPr>
        <p:spPr>
          <a:xfrm>
            <a:off x="532737" y="710979"/>
            <a:ext cx="9821413" cy="838200"/>
          </a:xfrm>
        </p:spPr>
        <p:txBody>
          <a:bodyPr/>
          <a:lstStyle/>
          <a:p>
            <a:r>
              <a:rPr lang="es-CL" b="1" dirty="0">
                <a:solidFill>
                  <a:schemeClr val="bg1"/>
                </a:solidFill>
                <a:latin typeface="system-ui"/>
              </a:rPr>
              <a:t>1 Cuando él entró otra vez en </a:t>
            </a:r>
            <a:r>
              <a:rPr lang="es-CL" b="1" dirty="0" err="1">
                <a:solidFill>
                  <a:schemeClr val="bg1"/>
                </a:solidFill>
                <a:latin typeface="system-ui"/>
              </a:rPr>
              <a:t>Capernaúm</a:t>
            </a:r>
            <a:r>
              <a:rPr lang="es-CL" b="1" dirty="0">
                <a:solidFill>
                  <a:schemeClr val="bg1"/>
                </a:solidFill>
                <a:latin typeface="system-ui"/>
              </a:rPr>
              <a:t> después de algunos días, se oyó que estaba en casa. </a:t>
            </a:r>
            <a:endParaRPr lang="es-CL" b="1" dirty="0">
              <a:solidFill>
                <a:schemeClr val="bg1"/>
              </a:solidFill>
            </a:endParaRPr>
          </a:p>
        </p:txBody>
      </p:sp>
      <p:sp>
        <p:nvSpPr>
          <p:cNvPr id="3" name="Marcador de contenido 2">
            <a:extLst>
              <a:ext uri="{FF2B5EF4-FFF2-40B4-BE49-F238E27FC236}">
                <a16:creationId xmlns:a16="http://schemas.microsoft.com/office/drawing/2014/main" id="{C5D461E0-2179-4DCD-8044-1086FCB25094}"/>
              </a:ext>
            </a:extLst>
          </p:cNvPr>
          <p:cNvSpPr>
            <a:spLocks noGrp="1"/>
          </p:cNvSpPr>
          <p:nvPr>
            <p:ph idx="1"/>
          </p:nvPr>
        </p:nvSpPr>
        <p:spPr>
          <a:xfrm>
            <a:off x="1154955" y="2603500"/>
            <a:ext cx="4395056" cy="3416300"/>
          </a:xfrm>
        </p:spPr>
        <p:txBody>
          <a:bodyPr/>
          <a:lstStyle/>
          <a:p>
            <a:r>
              <a:rPr lang="es-CL" b="1" dirty="0" err="1"/>
              <a:t>Cafar</a:t>
            </a:r>
            <a:r>
              <a:rPr lang="es-CL" b="1" dirty="0"/>
              <a:t>-Nahum: El que Consuela</a:t>
            </a:r>
          </a:p>
          <a:p>
            <a:r>
              <a:rPr lang="es-CL" b="1" dirty="0"/>
              <a:t>Quizás en casa de San Pedro</a:t>
            </a:r>
          </a:p>
          <a:p>
            <a:r>
              <a:rPr lang="es-CL" b="1" dirty="0"/>
              <a:t>Su prestigio ya era conocido</a:t>
            </a:r>
          </a:p>
          <a:p>
            <a:endParaRPr lang="es-CL" b="1" dirty="0"/>
          </a:p>
        </p:txBody>
      </p:sp>
      <p:pic>
        <p:nvPicPr>
          <p:cNvPr id="3074" name="Picture 2" descr="Y en Siria, ¿estuvo Jesús en Siria? - ReL">
            <a:extLst>
              <a:ext uri="{FF2B5EF4-FFF2-40B4-BE49-F238E27FC236}">
                <a16:creationId xmlns:a16="http://schemas.microsoft.com/office/drawing/2014/main" id="{204EF530-48A0-49FD-90DF-5EF2C1BEBB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4904" y="1892521"/>
            <a:ext cx="3670491" cy="42545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844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BA2095-8B05-4A6C-9F5A-6A8917A48153}"/>
              </a:ext>
            </a:extLst>
          </p:cNvPr>
          <p:cNvSpPr>
            <a:spLocks noGrp="1"/>
          </p:cNvSpPr>
          <p:nvPr>
            <p:ph type="title"/>
          </p:nvPr>
        </p:nvSpPr>
        <p:spPr>
          <a:xfrm>
            <a:off x="693778" y="677576"/>
            <a:ext cx="8761413" cy="728480"/>
          </a:xfrm>
        </p:spPr>
        <p:txBody>
          <a:bodyPr/>
          <a:lstStyle/>
          <a:p>
            <a:r>
              <a:rPr lang="es-CL" b="1" dirty="0">
                <a:effectLst>
                  <a:outerShdw blurRad="38100" dist="38100" dir="2700000" algn="tl">
                    <a:srgbClr val="000000">
                      <a:alpha val="43137"/>
                    </a:srgbClr>
                  </a:outerShdw>
                </a:effectLst>
              </a:rPr>
              <a:t>Casas</a:t>
            </a:r>
          </a:p>
        </p:txBody>
      </p:sp>
      <p:sp>
        <p:nvSpPr>
          <p:cNvPr id="3" name="Marcador de contenido 2">
            <a:extLst>
              <a:ext uri="{FF2B5EF4-FFF2-40B4-BE49-F238E27FC236}">
                <a16:creationId xmlns:a16="http://schemas.microsoft.com/office/drawing/2014/main" id="{F4598C79-BF31-43B6-95FE-823AB36A2D16}"/>
              </a:ext>
            </a:extLst>
          </p:cNvPr>
          <p:cNvSpPr>
            <a:spLocks noGrp="1"/>
          </p:cNvSpPr>
          <p:nvPr>
            <p:ph idx="1"/>
          </p:nvPr>
        </p:nvSpPr>
        <p:spPr/>
        <p:txBody>
          <a:bodyPr/>
          <a:lstStyle/>
          <a:p>
            <a:endParaRPr lang="es-CL"/>
          </a:p>
        </p:txBody>
      </p:sp>
      <p:pic>
        <p:nvPicPr>
          <p:cNvPr id="6146" name="Picture 2" descr="Village Life: A village house. (Miriam Feinberg Vamosh, Daily Life in the  Time of Jesus) | Village life, Ancient history, Ancient israel">
            <a:extLst>
              <a:ext uri="{FF2B5EF4-FFF2-40B4-BE49-F238E27FC236}">
                <a16:creationId xmlns:a16="http://schemas.microsoft.com/office/drawing/2014/main" id="{A38CB681-CD16-4043-863B-EADA5F0131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9438" y="0"/>
            <a:ext cx="526256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he New Testament Portrait of Jesus for Muslim Theologians | America  Magazine">
            <a:extLst>
              <a:ext uri="{FF2B5EF4-FFF2-40B4-BE49-F238E27FC236}">
                <a16:creationId xmlns:a16="http://schemas.microsoft.com/office/drawing/2014/main" id="{7E1F4375-3EF4-4B26-93DA-3B9025DBF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0922"/>
            <a:ext cx="6929438" cy="5197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037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9DAF00-3625-4F1B-BA01-1A78F91AD21F}"/>
              </a:ext>
            </a:extLst>
          </p:cNvPr>
          <p:cNvSpPr>
            <a:spLocks noGrp="1"/>
          </p:cNvSpPr>
          <p:nvPr>
            <p:ph type="title"/>
          </p:nvPr>
        </p:nvSpPr>
        <p:spPr>
          <a:xfrm>
            <a:off x="625503" y="963821"/>
            <a:ext cx="10940994" cy="1079663"/>
          </a:xfrm>
        </p:spPr>
        <p:txBody>
          <a:bodyPr/>
          <a:lstStyle/>
          <a:p>
            <a:r>
              <a:rPr lang="es-CL" b="1" dirty="0">
                <a:effectLst>
                  <a:outerShdw blurRad="38100" dist="38100" dir="2700000" algn="tl">
                    <a:srgbClr val="000000">
                      <a:alpha val="43137"/>
                    </a:srgbClr>
                  </a:outerShdw>
                </a:effectLst>
              </a:rPr>
              <a:t>2 Muchos acudieron a él, de manera que ya no cabían ni ante la puerta; y él les hablaba la palabra.</a:t>
            </a:r>
            <a:br>
              <a:rPr lang="es-CL" b="1" dirty="0">
                <a:effectLst>
                  <a:outerShdw blurRad="38100" dist="38100" dir="2700000" algn="tl">
                    <a:srgbClr val="000000">
                      <a:alpha val="43137"/>
                    </a:srgbClr>
                  </a:outerShdw>
                </a:effectLst>
              </a:rPr>
            </a:br>
            <a:endParaRPr lang="es-CL" b="1" dirty="0">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0D8A7C2F-79C5-4547-A8F3-12A69B2A5C1D}"/>
              </a:ext>
            </a:extLst>
          </p:cNvPr>
          <p:cNvSpPr>
            <a:spLocks noGrp="1"/>
          </p:cNvSpPr>
          <p:nvPr>
            <p:ph idx="1"/>
          </p:nvPr>
        </p:nvSpPr>
        <p:spPr>
          <a:xfrm>
            <a:off x="381663" y="2685824"/>
            <a:ext cx="3999506" cy="3333975"/>
          </a:xfrm>
        </p:spPr>
        <p:txBody>
          <a:bodyPr>
            <a:normAutofit lnSpcReduction="10000"/>
          </a:bodyPr>
          <a:lstStyle/>
          <a:p>
            <a:r>
              <a:rPr lang="es-CL" sz="2800" b="1" dirty="0">
                <a:solidFill>
                  <a:srgbClr val="000000"/>
                </a:solidFill>
                <a:effectLst>
                  <a:outerShdw blurRad="38100" dist="38100" dir="2700000" algn="tl">
                    <a:srgbClr val="000000">
                      <a:alpha val="43137"/>
                    </a:srgbClr>
                  </a:outerShdw>
                </a:effectLst>
                <a:latin typeface="NimbusSanL"/>
              </a:rPr>
              <a:t>Cuando Jesús entró en la casa, la gente escuchó que estaba adentro y todos vinieron corriendo, esperando que fuera fácil encontrarlo allí. </a:t>
            </a:r>
          </a:p>
          <a:p>
            <a:r>
              <a:rPr lang="es-CL" sz="2800" b="1" dirty="0">
                <a:solidFill>
                  <a:srgbClr val="000000"/>
                </a:solidFill>
                <a:effectLst>
                  <a:outerShdw blurRad="38100" dist="38100" dir="2700000" algn="tl">
                    <a:srgbClr val="000000">
                      <a:alpha val="43137"/>
                    </a:srgbClr>
                  </a:outerShdw>
                </a:effectLst>
                <a:latin typeface="NimbusSanL"/>
              </a:rPr>
              <a:t>SU PALABRA</a:t>
            </a:r>
            <a:endParaRPr lang="es-CL" sz="2800" b="1" dirty="0">
              <a:effectLst>
                <a:outerShdw blurRad="38100" dist="38100" dir="2700000" algn="tl">
                  <a:srgbClr val="000000">
                    <a:alpha val="43137"/>
                  </a:srgbClr>
                </a:outerShdw>
              </a:effectLst>
            </a:endParaRPr>
          </a:p>
        </p:txBody>
      </p:sp>
      <p:pic>
        <p:nvPicPr>
          <p:cNvPr id="5" name="Imagen 4">
            <a:extLst>
              <a:ext uri="{FF2B5EF4-FFF2-40B4-BE49-F238E27FC236}">
                <a16:creationId xmlns:a16="http://schemas.microsoft.com/office/drawing/2014/main" id="{0CEA72A8-4F42-4849-88EF-C3DA52110E09}"/>
              </a:ext>
            </a:extLst>
          </p:cNvPr>
          <p:cNvPicPr>
            <a:picLocks noChangeAspect="1"/>
          </p:cNvPicPr>
          <p:nvPr/>
        </p:nvPicPr>
        <p:blipFill>
          <a:blip r:embed="rId2"/>
          <a:stretch>
            <a:fillRect/>
          </a:stretch>
        </p:blipFill>
        <p:spPr>
          <a:xfrm>
            <a:off x="4802589" y="1606162"/>
            <a:ext cx="7213938" cy="5180275"/>
          </a:xfrm>
          <a:prstGeom prst="rect">
            <a:avLst/>
          </a:prstGeom>
        </p:spPr>
      </p:pic>
    </p:spTree>
    <p:extLst>
      <p:ext uri="{BB962C8B-B14F-4D97-AF65-F5344CB8AC3E}">
        <p14:creationId xmlns:p14="http://schemas.microsoft.com/office/powerpoint/2010/main" val="2469450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0D3224-1217-4D36-96D4-DE49BF89F328}"/>
              </a:ext>
            </a:extLst>
          </p:cNvPr>
          <p:cNvSpPr>
            <a:spLocks noGrp="1"/>
          </p:cNvSpPr>
          <p:nvPr>
            <p:ph type="title"/>
          </p:nvPr>
        </p:nvSpPr>
        <p:spPr>
          <a:xfrm>
            <a:off x="588398" y="580446"/>
            <a:ext cx="9327970" cy="1518698"/>
          </a:xfrm>
        </p:spPr>
        <p:txBody>
          <a:bodyPr/>
          <a:lstStyle/>
          <a:p>
            <a:r>
              <a:rPr lang="es-CL" b="1" dirty="0">
                <a:effectLst>
                  <a:outerShdw blurRad="38100" dist="38100" dir="2700000" algn="tl">
                    <a:srgbClr val="000000">
                      <a:alpha val="43137"/>
                    </a:srgbClr>
                  </a:outerShdw>
                </a:effectLst>
              </a:rPr>
              <a:t>3 Entonces vinieron a él trayendo a un paralítico cargado por cuatro. </a:t>
            </a:r>
            <a:br>
              <a:rPr lang="es-CL" b="1" dirty="0">
                <a:effectLst>
                  <a:outerShdw blurRad="38100" dist="38100" dir="2700000" algn="tl">
                    <a:srgbClr val="000000">
                      <a:alpha val="43137"/>
                    </a:srgbClr>
                  </a:outerShdw>
                </a:effectLst>
              </a:rPr>
            </a:br>
            <a:endParaRPr lang="es-CL" b="1" dirty="0">
              <a:effectLst>
                <a:outerShdw blurRad="38100" dist="38100" dir="2700000" algn="tl">
                  <a:srgbClr val="000000">
                    <a:alpha val="43137"/>
                  </a:srgbClr>
                </a:outerShdw>
              </a:effectLst>
            </a:endParaRPr>
          </a:p>
        </p:txBody>
      </p:sp>
      <p:pic>
        <p:nvPicPr>
          <p:cNvPr id="7" name="Marcador de contenido 6">
            <a:extLst>
              <a:ext uri="{FF2B5EF4-FFF2-40B4-BE49-F238E27FC236}">
                <a16:creationId xmlns:a16="http://schemas.microsoft.com/office/drawing/2014/main" id="{9CE411F8-8301-4B33-8741-F1C424277488}"/>
              </a:ext>
            </a:extLst>
          </p:cNvPr>
          <p:cNvPicPr>
            <a:picLocks noGrp="1" noChangeAspect="1"/>
          </p:cNvPicPr>
          <p:nvPr>
            <p:ph idx="1"/>
          </p:nvPr>
        </p:nvPicPr>
        <p:blipFill>
          <a:blip r:embed="rId2"/>
          <a:stretch>
            <a:fillRect/>
          </a:stretch>
        </p:blipFill>
        <p:spPr>
          <a:xfrm>
            <a:off x="477079" y="1792083"/>
            <a:ext cx="8301160" cy="4806291"/>
          </a:xfrm>
        </p:spPr>
      </p:pic>
      <p:sp>
        <p:nvSpPr>
          <p:cNvPr id="8" name="Marcador de contenido 2">
            <a:extLst>
              <a:ext uri="{FF2B5EF4-FFF2-40B4-BE49-F238E27FC236}">
                <a16:creationId xmlns:a16="http://schemas.microsoft.com/office/drawing/2014/main" id="{8206C95C-CBEC-4EF3-981A-EE701C745F76}"/>
              </a:ext>
            </a:extLst>
          </p:cNvPr>
          <p:cNvSpPr txBox="1">
            <a:spLocks/>
          </p:cNvSpPr>
          <p:nvPr/>
        </p:nvSpPr>
        <p:spPr>
          <a:xfrm>
            <a:off x="7736617" y="1792083"/>
            <a:ext cx="4245997" cy="480629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s-CL" dirty="0">
                <a:solidFill>
                  <a:srgbClr val="000000"/>
                </a:solidFill>
                <a:latin typeface="NimbusSanL"/>
              </a:rPr>
              <a:t>Por tanto, yo también, que soy un paralítico, puedo sanarme. Porque Cristo en este mismo momento está en </a:t>
            </a:r>
            <a:r>
              <a:rPr lang="es-CL" dirty="0" err="1">
                <a:solidFill>
                  <a:srgbClr val="000000"/>
                </a:solidFill>
                <a:latin typeface="NimbusSanL"/>
              </a:rPr>
              <a:t>Capernaum</a:t>
            </a:r>
            <a:r>
              <a:rPr lang="es-CL" dirty="0">
                <a:solidFill>
                  <a:srgbClr val="000000"/>
                </a:solidFill>
                <a:latin typeface="NimbusSanL"/>
              </a:rPr>
              <a:t>, que, interpretada, es </a:t>
            </a:r>
            <a:r>
              <a:rPr lang="es-CL" b="1" i="1" dirty="0">
                <a:solidFill>
                  <a:srgbClr val="000000"/>
                </a:solidFill>
                <a:latin typeface="Arial" panose="020B0604020202020204" pitchFamily="34" charset="0"/>
              </a:rPr>
              <a:t>la casa de consuelo y consuelo</a:t>
            </a:r>
            <a:r>
              <a:rPr lang="es-CL" b="1" i="1" dirty="0">
                <a:solidFill>
                  <a:srgbClr val="000000"/>
                </a:solidFill>
                <a:latin typeface="NimbusSanL"/>
              </a:rPr>
              <a:t>, que es la Iglesia.  </a:t>
            </a:r>
          </a:p>
          <a:p>
            <a:r>
              <a:rPr lang="es-CL" dirty="0">
                <a:solidFill>
                  <a:srgbClr val="000000"/>
                </a:solidFill>
                <a:latin typeface="NimbusSanL"/>
              </a:rPr>
              <a:t>Porque la casa del Consuelo es la Iglesia. </a:t>
            </a:r>
          </a:p>
          <a:p>
            <a:r>
              <a:rPr lang="es-CL" dirty="0">
                <a:solidFill>
                  <a:srgbClr val="000000"/>
                </a:solidFill>
                <a:latin typeface="NimbusSanL"/>
              </a:rPr>
              <a:t>Yo también soy un paralítico, porque los poderes de mi alma son inertes y no se moverán para hacer el bien. Pero si soy llevado por los cuatro evangelistas y llevado al Señor, entonces lo oiré llamarme, </a:t>
            </a:r>
            <a:r>
              <a:rPr lang="es-CL" b="1" i="1" dirty="0">
                <a:solidFill>
                  <a:srgbClr val="000000"/>
                </a:solidFill>
                <a:latin typeface="Arial" panose="020B0604020202020204" pitchFamily="34" charset="0"/>
              </a:rPr>
              <a:t>Niño</a:t>
            </a:r>
            <a:r>
              <a:rPr lang="es-CL" b="1" i="1" dirty="0">
                <a:solidFill>
                  <a:srgbClr val="000000"/>
                </a:solidFill>
                <a:latin typeface="NimbusSanL"/>
              </a:rPr>
              <a:t> (porque al cumplir sus mandamientos me convierto en un hijo de </a:t>
            </a:r>
            <a:r>
              <a:rPr lang="es-CL" dirty="0">
                <a:solidFill>
                  <a:srgbClr val="000000"/>
                </a:solidFill>
                <a:latin typeface="NimbusSanL"/>
              </a:rPr>
              <a:t>Dios) y mis pecados me serán perdonados.  </a:t>
            </a:r>
          </a:p>
        </p:txBody>
      </p:sp>
    </p:spTree>
    <p:extLst>
      <p:ext uri="{BB962C8B-B14F-4D97-AF65-F5344CB8AC3E}">
        <p14:creationId xmlns:p14="http://schemas.microsoft.com/office/powerpoint/2010/main" val="566107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8EEE0C-7751-417A-876D-B23197B41684}"/>
              </a:ext>
            </a:extLst>
          </p:cNvPr>
          <p:cNvSpPr>
            <a:spLocks noGrp="1"/>
          </p:cNvSpPr>
          <p:nvPr>
            <p:ph type="title"/>
          </p:nvPr>
        </p:nvSpPr>
        <p:spPr>
          <a:xfrm>
            <a:off x="516835" y="542403"/>
            <a:ext cx="11044361" cy="1262543"/>
          </a:xfrm>
        </p:spPr>
        <p:txBody>
          <a:bodyPr/>
          <a:lstStyle/>
          <a:p>
            <a:r>
              <a:rPr lang="es-CL" sz="2400" b="1" dirty="0">
                <a:effectLst>
                  <a:outerShdw blurRad="38100" dist="38100" dir="2700000" algn="tl">
                    <a:srgbClr val="000000">
                      <a:alpha val="43137"/>
                    </a:srgbClr>
                  </a:outerShdw>
                </a:effectLst>
              </a:rPr>
              <a:t>4 Y como no podían acercarlo a él debido al gentío, destaparon el techo donde Jesús estaba y, después de hacer una abertura, bajaron la camilla en que el paralítico estaba recostado.</a:t>
            </a:r>
          </a:p>
        </p:txBody>
      </p:sp>
      <p:sp>
        <p:nvSpPr>
          <p:cNvPr id="3" name="Marcador de contenido 2">
            <a:extLst>
              <a:ext uri="{FF2B5EF4-FFF2-40B4-BE49-F238E27FC236}">
                <a16:creationId xmlns:a16="http://schemas.microsoft.com/office/drawing/2014/main" id="{979E8633-E7BC-4BE2-B695-8FD3CAB958B5}"/>
              </a:ext>
            </a:extLst>
          </p:cNvPr>
          <p:cNvSpPr>
            <a:spLocks noGrp="1"/>
          </p:cNvSpPr>
          <p:nvPr>
            <p:ph idx="1"/>
          </p:nvPr>
        </p:nvSpPr>
        <p:spPr>
          <a:xfrm>
            <a:off x="516835" y="2353585"/>
            <a:ext cx="4452730" cy="4253041"/>
          </a:xfrm>
        </p:spPr>
        <p:txBody>
          <a:bodyPr>
            <a:normAutofit/>
          </a:bodyPr>
          <a:lstStyle/>
          <a:p>
            <a:r>
              <a:rPr lang="es-CL" sz="1800" b="1" dirty="0">
                <a:solidFill>
                  <a:srgbClr val="000000"/>
                </a:solidFill>
                <a:effectLst>
                  <a:outerShdw blurRad="38100" dist="38100" dir="2700000" algn="tl">
                    <a:srgbClr val="000000">
                      <a:alpha val="43137"/>
                    </a:srgbClr>
                  </a:outerShdw>
                </a:effectLst>
                <a:latin typeface="NimbusSanL"/>
              </a:rPr>
              <a:t>La fe de aquellos hombres era tan grande que incluso abrieron una abertura en el techo por donde bajaron al paralítico. Entonces el Señor lo sanó, viendo la fe de los que lo llevaban y del paralítico mismo. Porque el paralítico no habría aceptado que lo llevaran si él mismo no hubiera creído que sería curado.</a:t>
            </a:r>
          </a:p>
          <a:p>
            <a:r>
              <a:rPr lang="es-CL" b="1" dirty="0">
                <a:solidFill>
                  <a:srgbClr val="000000"/>
                </a:solidFill>
                <a:effectLst>
                  <a:outerShdw blurRad="38100" dist="38100" dir="2700000" algn="tl">
                    <a:srgbClr val="000000">
                      <a:alpha val="43137"/>
                    </a:srgbClr>
                  </a:outerShdw>
                </a:effectLst>
                <a:latin typeface="NimbusSanL"/>
              </a:rPr>
              <a:t>Jesús ve la verdadera enfermedad. El PECADO.</a:t>
            </a:r>
            <a:r>
              <a:rPr lang="es-CL" sz="1800" b="1" dirty="0">
                <a:solidFill>
                  <a:srgbClr val="000000"/>
                </a:solidFill>
                <a:effectLst>
                  <a:outerShdw blurRad="38100" dist="38100" dir="2700000" algn="tl">
                    <a:srgbClr val="000000">
                      <a:alpha val="43137"/>
                    </a:srgbClr>
                  </a:outerShdw>
                </a:effectLst>
                <a:latin typeface="NimbusSanL"/>
              </a:rPr>
              <a:t> </a:t>
            </a:r>
          </a:p>
          <a:p>
            <a:endParaRPr lang="es-CL" b="1" dirty="0">
              <a:effectLst>
                <a:outerShdw blurRad="38100" dist="38100" dir="2700000" algn="tl">
                  <a:srgbClr val="000000">
                    <a:alpha val="43137"/>
                  </a:srgbClr>
                </a:outerShdw>
              </a:effectLst>
            </a:endParaRPr>
          </a:p>
        </p:txBody>
      </p:sp>
      <p:pic>
        <p:nvPicPr>
          <p:cNvPr id="7170" name="Picture 2" descr="Icon of The Healing of the Paralytic | Gospel of luke, Jesus in the temple,  Transfiguration of jesus">
            <a:extLst>
              <a:ext uri="{FF2B5EF4-FFF2-40B4-BE49-F238E27FC236}">
                <a16:creationId xmlns:a16="http://schemas.microsoft.com/office/drawing/2014/main" id="{C22E3945-CC1B-4A8E-B03A-B176919A2D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5940" y="1830968"/>
            <a:ext cx="6435256" cy="5027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910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0239C-0930-48E3-916D-292A2CAEFB1D}"/>
              </a:ext>
            </a:extLst>
          </p:cNvPr>
          <p:cNvSpPr>
            <a:spLocks noGrp="1"/>
          </p:cNvSpPr>
          <p:nvPr>
            <p:ph type="ctrTitle"/>
          </p:nvPr>
        </p:nvSpPr>
        <p:spPr>
          <a:xfrm>
            <a:off x="1614552" y="1707859"/>
            <a:ext cx="6098652" cy="2677648"/>
          </a:xfrm>
        </p:spPr>
        <p:txBody>
          <a:bodyPr/>
          <a:lstStyle/>
          <a:p>
            <a:br>
              <a:rPr lang="es-CL" b="1" dirty="0">
                <a:effectLst>
                  <a:outerShdw blurRad="38100" dist="38100" dir="2700000" algn="tl">
                    <a:srgbClr val="000000">
                      <a:alpha val="43137"/>
                    </a:srgbClr>
                  </a:outerShdw>
                </a:effectLst>
              </a:rPr>
            </a:br>
            <a:r>
              <a:rPr lang="es-CL" b="1" dirty="0">
                <a:effectLst>
                  <a:outerShdw blurRad="38100" dist="38100" dir="2700000" algn="tl">
                    <a:srgbClr val="000000">
                      <a:alpha val="43137"/>
                    </a:srgbClr>
                  </a:outerShdw>
                </a:effectLst>
              </a:rPr>
              <a:t>LA SANACIÓN DEL</a:t>
            </a:r>
            <a:br>
              <a:rPr lang="es-CL" b="1" dirty="0">
                <a:effectLst>
                  <a:outerShdw blurRad="38100" dist="38100" dir="2700000" algn="tl">
                    <a:srgbClr val="000000">
                      <a:alpha val="43137"/>
                    </a:srgbClr>
                  </a:outerShdw>
                </a:effectLst>
              </a:rPr>
            </a:br>
            <a:r>
              <a:rPr lang="es-CL" b="1" dirty="0">
                <a:effectLst>
                  <a:outerShdw blurRad="38100" dist="38100" dir="2700000" algn="tl">
                    <a:srgbClr val="000000">
                      <a:alpha val="43137"/>
                    </a:srgbClr>
                  </a:outerShdw>
                </a:effectLst>
              </a:rPr>
              <a:t>PARALÍTICO</a:t>
            </a:r>
          </a:p>
        </p:txBody>
      </p:sp>
      <p:sp>
        <p:nvSpPr>
          <p:cNvPr id="3" name="Subtítulo 2">
            <a:extLst>
              <a:ext uri="{FF2B5EF4-FFF2-40B4-BE49-F238E27FC236}">
                <a16:creationId xmlns:a16="http://schemas.microsoft.com/office/drawing/2014/main" id="{25302FF4-8F04-4475-9775-B49475E4CEC2}"/>
              </a:ext>
            </a:extLst>
          </p:cNvPr>
          <p:cNvSpPr>
            <a:spLocks noGrp="1"/>
          </p:cNvSpPr>
          <p:nvPr>
            <p:ph type="subTitle" idx="1"/>
          </p:nvPr>
        </p:nvSpPr>
        <p:spPr>
          <a:xfrm>
            <a:off x="1614552" y="4474992"/>
            <a:ext cx="7952592" cy="1647125"/>
          </a:xfrm>
        </p:spPr>
        <p:txBody>
          <a:bodyPr/>
          <a:lstStyle/>
          <a:p>
            <a:r>
              <a:rPr lang="es-CL" b="1" dirty="0">
                <a:effectLst>
                  <a:outerShdw blurRad="38100" dist="38100" dir="2700000" algn="tl">
                    <a:srgbClr val="000000">
                      <a:alpha val="43137"/>
                    </a:srgbClr>
                  </a:outerShdw>
                </a:effectLst>
              </a:rPr>
              <a:t>MARCOS 2:1-12 * Mateo 9:1-8 * lucas 5:17-26</a:t>
            </a:r>
          </a:p>
          <a:p>
            <a:r>
              <a:rPr lang="es-CL" b="1" dirty="0">
                <a:effectLst>
                  <a:outerShdw blurRad="38100" dist="38100" dir="2700000" algn="tl">
                    <a:srgbClr val="000000">
                      <a:alpha val="43137"/>
                    </a:srgbClr>
                  </a:outerShdw>
                </a:effectLst>
              </a:rPr>
              <a:t>CLASE 01/10 – 14/09/2020 </a:t>
            </a:r>
          </a:p>
          <a:p>
            <a:r>
              <a:rPr lang="es-CL" b="1" dirty="0">
                <a:effectLst>
                  <a:outerShdw blurRad="38100" dist="38100" dir="2700000" algn="tl">
                    <a:srgbClr val="000000">
                      <a:alpha val="43137"/>
                    </a:srgbClr>
                  </a:outerShdw>
                </a:effectLst>
              </a:rPr>
              <a:t>Padre FRANCISCO SALVADOR</a:t>
            </a:r>
          </a:p>
        </p:txBody>
      </p:sp>
      <p:sp>
        <p:nvSpPr>
          <p:cNvPr id="6" name="Rectángulo 5">
            <a:extLst>
              <a:ext uri="{FF2B5EF4-FFF2-40B4-BE49-F238E27FC236}">
                <a16:creationId xmlns:a16="http://schemas.microsoft.com/office/drawing/2014/main" id="{0340780F-CDCB-484A-8914-B39FF3866BCB}"/>
              </a:ext>
            </a:extLst>
          </p:cNvPr>
          <p:cNvSpPr/>
          <p:nvPr/>
        </p:nvSpPr>
        <p:spPr>
          <a:xfrm>
            <a:off x="1614552" y="757535"/>
            <a:ext cx="8359981" cy="923330"/>
          </a:xfrm>
          <a:prstGeom prst="rect">
            <a:avLst/>
          </a:prstGeom>
          <a:noFill/>
        </p:spPr>
        <p:txBody>
          <a:bodyPr wrap="none" lIns="91440" tIns="45720" rIns="91440" bIns="45720">
            <a:spAutoFit/>
          </a:bodyPr>
          <a:lstStyle/>
          <a:p>
            <a:pPr algn="ctr"/>
            <a:r>
              <a:rPr lang="es-CL" sz="5400" dirty="0">
                <a:ln w="0"/>
                <a:solidFill>
                  <a:schemeClr val="bg2">
                    <a:lumMod val="10000"/>
                  </a:schemeClr>
                </a:solidFill>
                <a:effectLst>
                  <a:glow rad="139700">
                    <a:schemeClr val="accent2">
                      <a:satMod val="175000"/>
                      <a:alpha val="40000"/>
                    </a:schemeClr>
                  </a:glow>
                  <a:outerShdw blurRad="38100" dist="19050" dir="2700000" algn="tl" rotWithShape="0">
                    <a:schemeClr val="dk1">
                      <a:alpha val="40000"/>
                    </a:schemeClr>
                  </a:outerShdw>
                </a:effectLst>
              </a:rPr>
              <a:t>LOS MILAGROS DE JESÚS</a:t>
            </a:r>
          </a:p>
        </p:txBody>
      </p:sp>
      <p:pic>
        <p:nvPicPr>
          <p:cNvPr id="8" name="Imagen 7">
            <a:extLst>
              <a:ext uri="{FF2B5EF4-FFF2-40B4-BE49-F238E27FC236}">
                <a16:creationId xmlns:a16="http://schemas.microsoft.com/office/drawing/2014/main" id="{5B3EFB98-D7D1-4DDC-A835-6B44E57075A8}"/>
              </a:ext>
            </a:extLst>
          </p:cNvPr>
          <p:cNvPicPr>
            <a:picLocks noChangeAspect="1"/>
          </p:cNvPicPr>
          <p:nvPr/>
        </p:nvPicPr>
        <p:blipFill rotWithShape="1">
          <a:blip r:embed="rId2">
            <a:extLst>
              <a:ext uri="{28A0092B-C50C-407E-A947-70E740481C1C}">
                <a14:useLocalDpi xmlns:a14="http://schemas.microsoft.com/office/drawing/2010/main" val="0"/>
              </a:ext>
            </a:extLst>
          </a:blip>
          <a:srcRect l="16594" r="17693" b="6203"/>
          <a:stretch/>
        </p:blipFill>
        <p:spPr>
          <a:xfrm>
            <a:off x="10361198" y="0"/>
            <a:ext cx="1688805" cy="1807917"/>
          </a:xfrm>
          <a:prstGeom prst="rect">
            <a:avLst/>
          </a:prstGeom>
          <a:ln>
            <a:noFill/>
          </a:ln>
          <a:effectLst/>
        </p:spPr>
      </p:pic>
      <p:pic>
        <p:nvPicPr>
          <p:cNvPr id="10" name="Imagen 9">
            <a:extLst>
              <a:ext uri="{FF2B5EF4-FFF2-40B4-BE49-F238E27FC236}">
                <a16:creationId xmlns:a16="http://schemas.microsoft.com/office/drawing/2014/main" id="{2EAECD01-C353-43BF-84F9-94B7C7577590}"/>
              </a:ext>
            </a:extLst>
          </p:cNvPr>
          <p:cNvPicPr>
            <a:picLocks noChangeAspect="1"/>
          </p:cNvPicPr>
          <p:nvPr/>
        </p:nvPicPr>
        <p:blipFill rotWithShape="1">
          <a:blip r:embed="rId3">
            <a:extLst>
              <a:ext uri="{28A0092B-C50C-407E-A947-70E740481C1C}">
                <a14:useLocalDpi xmlns:a14="http://schemas.microsoft.com/office/drawing/2010/main" val="0"/>
              </a:ext>
            </a:extLst>
          </a:blip>
          <a:srcRect l="16594" r="17693" b="6203"/>
          <a:stretch/>
        </p:blipFill>
        <p:spPr>
          <a:xfrm>
            <a:off x="10361198" y="0"/>
            <a:ext cx="1688805" cy="1807917"/>
          </a:xfrm>
          <a:prstGeom prst="rect">
            <a:avLst/>
          </a:prstGeom>
          <a:ln>
            <a:noFill/>
          </a:ln>
          <a:effectLst/>
        </p:spPr>
      </p:pic>
      <p:pic>
        <p:nvPicPr>
          <p:cNvPr id="1026" name="Picture 2" descr="Overcoming Paralysis Through Humility: Homily for the Second Sunday of Lent  in the Orthodox Church – Eastern Christian Insights">
            <a:extLst>
              <a:ext uri="{FF2B5EF4-FFF2-40B4-BE49-F238E27FC236}">
                <a16:creationId xmlns:a16="http://schemas.microsoft.com/office/drawing/2014/main" id="{52EE9E6E-FDD2-444F-B711-F21C10E1AF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0127" y="1834911"/>
            <a:ext cx="3587536" cy="383011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772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A13E91-D60A-4B85-BB5C-9947077456E3}"/>
              </a:ext>
            </a:extLst>
          </p:cNvPr>
          <p:cNvSpPr>
            <a:spLocks noGrp="1"/>
          </p:cNvSpPr>
          <p:nvPr>
            <p:ph type="title"/>
          </p:nvPr>
        </p:nvSpPr>
        <p:spPr/>
        <p:txBody>
          <a:bodyPr/>
          <a:lstStyle/>
          <a:p>
            <a:r>
              <a:rPr lang="es-CL" b="1" dirty="0">
                <a:effectLst>
                  <a:outerShdw blurRad="38100" dist="38100" dir="2700000" algn="tl">
                    <a:srgbClr val="000000">
                      <a:alpha val="43137"/>
                    </a:srgbClr>
                  </a:outerShdw>
                </a:effectLst>
              </a:rPr>
              <a:t>Tejas</a:t>
            </a:r>
          </a:p>
        </p:txBody>
      </p:sp>
      <p:pic>
        <p:nvPicPr>
          <p:cNvPr id="8194" name="Picture 2" descr="Historia de la Teja - Origen, Materiales y Evolución ✔️">
            <a:extLst>
              <a:ext uri="{FF2B5EF4-FFF2-40B4-BE49-F238E27FC236}">
                <a16:creationId xmlns:a16="http://schemas.microsoft.com/office/drawing/2014/main" id="{810AEBEC-D14A-455C-BD5B-87B310DE4B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0617" y="477078"/>
            <a:ext cx="9571383" cy="6380922"/>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2FEDB242-0E6A-4965-B232-784141341264}"/>
              </a:ext>
            </a:extLst>
          </p:cNvPr>
          <p:cNvSpPr>
            <a:spLocks noGrp="1"/>
          </p:cNvSpPr>
          <p:nvPr>
            <p:ph idx="1"/>
          </p:nvPr>
        </p:nvSpPr>
        <p:spPr>
          <a:xfrm>
            <a:off x="474773" y="1868557"/>
            <a:ext cx="4073374" cy="4989443"/>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s-CL" sz="1800" b="1" dirty="0">
                <a:solidFill>
                  <a:srgbClr val="000000"/>
                </a:solidFill>
                <a:effectLst>
                  <a:outerShdw blurRad="38100" dist="38100" dir="2700000" algn="tl">
                    <a:srgbClr val="000000">
                      <a:alpha val="43137"/>
                    </a:srgbClr>
                  </a:outerShdw>
                </a:effectLst>
                <a:latin typeface="NimbusSanL"/>
              </a:rPr>
              <a:t>Es un techo hecho de muchas tejas de barro y arcilla, lo que significa asuntos  terrenales. Pero si todas estas cosas desaparecen, y la fuerza de la mente dentro de nosotros se abre y se libera del peso de las cosas terrenales, entonces seré abatido, es decir, seré humillado. </a:t>
            </a:r>
          </a:p>
          <a:p>
            <a:r>
              <a:rPr lang="es-CL" sz="1800" b="1" dirty="0">
                <a:solidFill>
                  <a:srgbClr val="000000"/>
                </a:solidFill>
                <a:effectLst>
                  <a:outerShdw blurRad="38100" dist="38100" dir="2700000" algn="tl">
                    <a:srgbClr val="000000">
                      <a:alpha val="43137"/>
                    </a:srgbClr>
                  </a:outerShdw>
                </a:effectLst>
                <a:latin typeface="NimbusSanL"/>
              </a:rPr>
              <a:t>Pero, ¿cómo puedo ser llevado a Jesús? </a:t>
            </a:r>
          </a:p>
          <a:p>
            <a:r>
              <a:rPr lang="es-CL" sz="1800" b="1" dirty="0">
                <a:solidFill>
                  <a:srgbClr val="000000"/>
                </a:solidFill>
                <a:effectLst>
                  <a:outerShdw blurRad="38100" dist="38100" dir="2700000" algn="tl">
                    <a:srgbClr val="000000">
                      <a:alpha val="43137"/>
                    </a:srgbClr>
                  </a:outerShdw>
                </a:effectLst>
                <a:latin typeface="NimbusSanL"/>
              </a:rPr>
              <a:t>Si hacen una abertura en el techo. ¿Y qué es el techo?  </a:t>
            </a:r>
          </a:p>
          <a:p>
            <a:r>
              <a:rPr lang="es-CL" sz="1800" b="1" dirty="0">
                <a:solidFill>
                  <a:srgbClr val="000000"/>
                </a:solidFill>
                <a:effectLst>
                  <a:outerShdw blurRad="38100" dist="38100" dir="2700000" algn="tl">
                    <a:srgbClr val="000000">
                      <a:alpha val="43137"/>
                    </a:srgbClr>
                  </a:outerShdw>
                </a:effectLst>
                <a:latin typeface="NimbusSanL"/>
              </a:rPr>
              <a:t>Es mi mente la que sobrepasa todo lo que hay dentro de mí.  </a:t>
            </a:r>
          </a:p>
          <a:p>
            <a:endParaRPr lang="es-CL"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29404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C5DA0C-E9DC-409A-89B6-8127353EEAA0}"/>
              </a:ext>
            </a:extLst>
          </p:cNvPr>
          <p:cNvSpPr>
            <a:spLocks noGrp="1"/>
          </p:cNvSpPr>
          <p:nvPr>
            <p:ph type="title"/>
          </p:nvPr>
        </p:nvSpPr>
        <p:spPr>
          <a:xfrm>
            <a:off x="683812" y="604299"/>
            <a:ext cx="10861481" cy="1184743"/>
          </a:xfrm>
        </p:spPr>
        <p:txBody>
          <a:bodyPr/>
          <a:lstStyle/>
          <a:p>
            <a:r>
              <a:rPr kumimoji="0" lang="es-CL" sz="3600" b="1" i="0" u="none" strike="noStrike" kern="1200" cap="none" spc="0" normalizeH="0" baseline="0" noProof="0" dirty="0">
                <a:ln>
                  <a:noFill/>
                </a:ln>
                <a:solidFill>
                  <a:srgbClr val="EBEBEB"/>
                </a:solidFill>
                <a:effectLst>
                  <a:outerShdw blurRad="38100" dist="38100" dir="2700000" algn="tl">
                    <a:srgbClr val="000000">
                      <a:alpha val="43137"/>
                    </a:srgbClr>
                  </a:outerShdw>
                </a:effectLst>
                <a:uLnTx/>
                <a:uFillTx/>
                <a:latin typeface="Century Gothic" panose="020B0502020202020204"/>
                <a:ea typeface="+mj-ea"/>
                <a:cs typeface="+mj-cs"/>
              </a:rPr>
              <a:t>5 Y viendo Jesús la fe de ellos, dijo al paralítico: —Hijo, tus pecados te son perdonados.</a:t>
            </a:r>
          </a:p>
        </p:txBody>
      </p:sp>
      <p:sp>
        <p:nvSpPr>
          <p:cNvPr id="5" name="Marcador de contenido 4">
            <a:extLst>
              <a:ext uri="{FF2B5EF4-FFF2-40B4-BE49-F238E27FC236}">
                <a16:creationId xmlns:a16="http://schemas.microsoft.com/office/drawing/2014/main" id="{37982AB0-ABB5-4996-97DE-64DD8D711342}"/>
              </a:ext>
            </a:extLst>
          </p:cNvPr>
          <p:cNvSpPr>
            <a:spLocks noGrp="1"/>
          </p:cNvSpPr>
          <p:nvPr>
            <p:ph idx="1"/>
          </p:nvPr>
        </p:nvSpPr>
        <p:spPr>
          <a:xfrm>
            <a:off x="556591" y="2345635"/>
            <a:ext cx="5780600" cy="3674165"/>
          </a:xfrm>
        </p:spPr>
        <p:txBody>
          <a:bodyPr>
            <a:normAutofit fontScale="92500"/>
          </a:bodyPr>
          <a:lstStyle/>
          <a:p>
            <a:r>
              <a:rPr lang="es-CL" sz="1800" b="1" dirty="0">
                <a:solidFill>
                  <a:srgbClr val="000000"/>
                </a:solidFill>
                <a:effectLst>
                  <a:outerShdw blurRad="38100" dist="38100" dir="2700000" algn="tl">
                    <a:srgbClr val="000000">
                      <a:alpha val="43137"/>
                    </a:srgbClr>
                  </a:outerShdw>
                </a:effectLst>
                <a:latin typeface="NimbusSanL"/>
              </a:rPr>
              <a:t>Muchas veces el Señor sanó a los enfermos incrédulos por la fe de quienes los trajeron. De manera similar, a menudo sanaba al que le traían debido a la fe de ese hombre, a pesar de la incredulidad de quienes lo trajeron.  </a:t>
            </a:r>
          </a:p>
          <a:p>
            <a:r>
              <a:rPr lang="es-CL" sz="1800" b="1" dirty="0">
                <a:solidFill>
                  <a:srgbClr val="000000"/>
                </a:solidFill>
                <a:effectLst>
                  <a:outerShdw blurRad="38100" dist="38100" dir="2700000" algn="tl">
                    <a:srgbClr val="000000">
                      <a:alpha val="43137"/>
                    </a:srgbClr>
                  </a:outerShdw>
                </a:effectLst>
                <a:latin typeface="NimbusSanL"/>
              </a:rPr>
              <a:t>Primero perdona los pecados del enfermo y luego cura la enfermedad, ya que las enfermedades más graves ocurren en su mayor parte como resultado de los pecados.  </a:t>
            </a:r>
          </a:p>
          <a:p>
            <a:r>
              <a:rPr lang="es-CL" sz="1800" b="1" dirty="0">
                <a:solidFill>
                  <a:srgbClr val="000000"/>
                </a:solidFill>
                <a:effectLst>
                  <a:outerShdw blurRad="38100" dist="38100" dir="2700000" algn="tl">
                    <a:srgbClr val="000000">
                      <a:alpha val="43137"/>
                    </a:srgbClr>
                  </a:outerShdw>
                </a:effectLst>
                <a:latin typeface="NimbusSanL"/>
              </a:rPr>
              <a:t>Así es que el Señor dijo del paralítico en el Evangelio de Juan que fue como resultado de los pecados que el hombre había quedado paralizado (Juan 5: 5-15).</a:t>
            </a:r>
          </a:p>
          <a:p>
            <a:r>
              <a:rPr lang="es-CL" sz="1800" b="1" dirty="0">
                <a:solidFill>
                  <a:srgbClr val="000000"/>
                </a:solidFill>
                <a:effectLst>
                  <a:outerShdw blurRad="38100" dist="38100" dir="2700000" algn="tl">
                    <a:srgbClr val="000000">
                      <a:alpha val="43137"/>
                    </a:srgbClr>
                  </a:outerShdw>
                </a:effectLst>
                <a:latin typeface="NimbusSanL"/>
              </a:rPr>
              <a:t>PALAMAS, Racionalismo  </a:t>
            </a:r>
          </a:p>
        </p:txBody>
      </p:sp>
      <p:pic>
        <p:nvPicPr>
          <p:cNvPr id="6" name="Imagen 5">
            <a:extLst>
              <a:ext uri="{FF2B5EF4-FFF2-40B4-BE49-F238E27FC236}">
                <a16:creationId xmlns:a16="http://schemas.microsoft.com/office/drawing/2014/main" id="{D807A35C-7CC8-4649-BDE0-E13CE0BD4AB3}"/>
              </a:ext>
            </a:extLst>
          </p:cNvPr>
          <p:cNvPicPr>
            <a:picLocks noChangeAspect="1"/>
          </p:cNvPicPr>
          <p:nvPr/>
        </p:nvPicPr>
        <p:blipFill>
          <a:blip r:embed="rId2"/>
          <a:stretch>
            <a:fillRect/>
          </a:stretch>
        </p:blipFill>
        <p:spPr>
          <a:xfrm>
            <a:off x="7163297" y="1789042"/>
            <a:ext cx="3578915" cy="4835511"/>
          </a:xfrm>
          <a:prstGeom prst="rect">
            <a:avLst/>
          </a:prstGeom>
        </p:spPr>
      </p:pic>
    </p:spTree>
    <p:extLst>
      <p:ext uri="{BB962C8B-B14F-4D97-AF65-F5344CB8AC3E}">
        <p14:creationId xmlns:p14="http://schemas.microsoft.com/office/powerpoint/2010/main" val="1424903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04F8CD-809B-431C-A228-D4C0BACC67A0}"/>
              </a:ext>
            </a:extLst>
          </p:cNvPr>
          <p:cNvSpPr>
            <a:spLocks noGrp="1"/>
          </p:cNvSpPr>
          <p:nvPr>
            <p:ph type="title"/>
          </p:nvPr>
        </p:nvSpPr>
        <p:spPr>
          <a:xfrm>
            <a:off x="723570" y="946205"/>
            <a:ext cx="10686552" cy="1073426"/>
          </a:xfrm>
        </p:spPr>
        <p:txBody>
          <a:bodyPr/>
          <a:lstStyle/>
          <a:p>
            <a:r>
              <a:rPr lang="es-CL" sz="4000" i="0" baseline="30000" dirty="0">
                <a:solidFill>
                  <a:schemeClr val="bg1"/>
                </a:solidFill>
                <a:effectLst>
                  <a:outerShdw blurRad="38100" dist="38100" dir="2700000" algn="tl">
                    <a:srgbClr val="000000">
                      <a:alpha val="43137"/>
                    </a:srgbClr>
                  </a:outerShdw>
                </a:effectLst>
                <a:latin typeface="system-ui"/>
              </a:rPr>
              <a:t>6 </a:t>
            </a:r>
            <a:r>
              <a:rPr lang="es-CL" sz="4000" i="0" dirty="0">
                <a:solidFill>
                  <a:schemeClr val="bg1"/>
                </a:solidFill>
                <a:effectLst>
                  <a:outerShdw blurRad="38100" dist="38100" dir="2700000" algn="tl">
                    <a:srgbClr val="000000">
                      <a:alpha val="43137"/>
                    </a:srgbClr>
                  </a:outerShdw>
                </a:effectLst>
                <a:latin typeface="system-ui"/>
              </a:rPr>
              <a:t>Algunos de los escribas estaban sentados allí y razonaban en sus corazones:</a:t>
            </a:r>
            <a:br>
              <a:rPr lang="es-CL" sz="4000" i="0" dirty="0">
                <a:solidFill>
                  <a:schemeClr val="bg1"/>
                </a:solidFill>
                <a:effectLst>
                  <a:outerShdw blurRad="38100" dist="38100" dir="2700000" algn="tl">
                    <a:srgbClr val="000000">
                      <a:alpha val="43137"/>
                    </a:srgbClr>
                  </a:outerShdw>
                </a:effectLst>
                <a:latin typeface="system-ui"/>
              </a:rPr>
            </a:br>
            <a:endParaRPr lang="es-CL" sz="4000" dirty="0">
              <a:solidFill>
                <a:schemeClr val="bg1"/>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0014AEEE-5AE6-41F7-B41B-2538D0F0AC82}"/>
              </a:ext>
            </a:extLst>
          </p:cNvPr>
          <p:cNvSpPr>
            <a:spLocks noGrp="1"/>
          </p:cNvSpPr>
          <p:nvPr>
            <p:ph idx="1"/>
          </p:nvPr>
        </p:nvSpPr>
        <p:spPr>
          <a:xfrm>
            <a:off x="572494" y="2425148"/>
            <a:ext cx="4667417" cy="3999506"/>
          </a:xfrm>
        </p:spPr>
        <p:txBody>
          <a:bodyPr>
            <a:normAutofit fontScale="92500" lnSpcReduction="20000"/>
          </a:bodyPr>
          <a:lstStyle/>
          <a:p>
            <a:r>
              <a:rPr lang="es-CL" sz="1800" dirty="0">
                <a:solidFill>
                  <a:srgbClr val="000000"/>
                </a:solidFill>
                <a:latin typeface="NimbusSanL"/>
              </a:rPr>
              <a:t>Cuando el Señor dijo que podía perdonar los pecados, los fariseos lo acusaron falsamente de blasfemia, ya que solo Dios puede perdonar los pecados.  </a:t>
            </a:r>
          </a:p>
          <a:p>
            <a:r>
              <a:rPr lang="es-CL" sz="1800" dirty="0">
                <a:solidFill>
                  <a:srgbClr val="000000"/>
                </a:solidFill>
                <a:latin typeface="NimbusSanL"/>
              </a:rPr>
              <a:t>Pero el Señor da aún más evidencia de que Él es Dios, al revelar lo que había  en sus corazones. </a:t>
            </a:r>
          </a:p>
          <a:p>
            <a:r>
              <a:rPr lang="es-CL" sz="1800" dirty="0">
                <a:solidFill>
                  <a:srgbClr val="000000"/>
                </a:solidFill>
                <a:latin typeface="NimbusSanL"/>
              </a:rPr>
              <a:t>Solo Dios sabe lo que hay en el corazón de cada uno, porque, como dice el profeta, </a:t>
            </a:r>
            <a:r>
              <a:rPr lang="es-CL" sz="1800" b="1" i="1" dirty="0">
                <a:solidFill>
                  <a:srgbClr val="000000"/>
                </a:solidFill>
                <a:latin typeface="Arial" panose="020B0604020202020204" pitchFamily="34" charset="0"/>
              </a:rPr>
              <a:t>solo tú conoces el corazón de los hijos de los hombres.</a:t>
            </a:r>
            <a:r>
              <a:rPr lang="es-CL" sz="1800" b="1" i="1" dirty="0">
                <a:solidFill>
                  <a:srgbClr val="000000"/>
                </a:solidFill>
                <a:latin typeface="NimbusSanL"/>
              </a:rPr>
              <a:t>. (II </a:t>
            </a:r>
            <a:r>
              <a:rPr lang="es-CL" sz="1800" dirty="0">
                <a:solidFill>
                  <a:srgbClr val="000000"/>
                </a:solidFill>
                <a:latin typeface="NimbusSanL"/>
              </a:rPr>
              <a:t>Crónicas 6:30, III Reyes 8:39) Aunque el Señor había revelado sus pensamientos más íntimos, los fariseos permanecieron insensatos, sin admitir que Aquel que conocía sus corazones también podía sanar sus pecados. </a:t>
            </a:r>
          </a:p>
        </p:txBody>
      </p:sp>
      <p:pic>
        <p:nvPicPr>
          <p:cNvPr id="6" name="Imagen 5">
            <a:extLst>
              <a:ext uri="{FF2B5EF4-FFF2-40B4-BE49-F238E27FC236}">
                <a16:creationId xmlns:a16="http://schemas.microsoft.com/office/drawing/2014/main" id="{64BFFE43-B396-4D20-A490-57371A79E1A8}"/>
              </a:ext>
            </a:extLst>
          </p:cNvPr>
          <p:cNvPicPr>
            <a:picLocks noChangeAspect="1"/>
          </p:cNvPicPr>
          <p:nvPr/>
        </p:nvPicPr>
        <p:blipFill rotWithShape="1">
          <a:blip r:embed="rId2"/>
          <a:srcRect l="16378" r="15597"/>
          <a:stretch/>
        </p:blipFill>
        <p:spPr>
          <a:xfrm>
            <a:off x="5548525" y="1884459"/>
            <a:ext cx="6497701" cy="4673380"/>
          </a:xfrm>
          <a:prstGeom prst="rect">
            <a:avLst/>
          </a:prstGeom>
        </p:spPr>
      </p:pic>
    </p:spTree>
    <p:extLst>
      <p:ext uri="{BB962C8B-B14F-4D97-AF65-F5344CB8AC3E}">
        <p14:creationId xmlns:p14="http://schemas.microsoft.com/office/powerpoint/2010/main" val="21706897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D6E231-4608-42DC-ACDB-2FA48CE5350F}"/>
              </a:ext>
            </a:extLst>
          </p:cNvPr>
          <p:cNvSpPr>
            <a:spLocks noGrp="1"/>
          </p:cNvSpPr>
          <p:nvPr>
            <p:ph type="title"/>
          </p:nvPr>
        </p:nvSpPr>
        <p:spPr>
          <a:xfrm>
            <a:off x="683812" y="659958"/>
            <a:ext cx="10805823" cy="1016442"/>
          </a:xfrm>
        </p:spPr>
        <p:txBody>
          <a:bodyPr/>
          <a:lstStyle/>
          <a:p>
            <a:r>
              <a:rPr lang="es-CL" b="1" dirty="0">
                <a:effectLst>
                  <a:outerShdw blurRad="38100" dist="38100" dir="2700000" algn="tl">
                    <a:srgbClr val="000000">
                      <a:alpha val="43137"/>
                    </a:srgbClr>
                  </a:outerShdw>
                </a:effectLst>
              </a:rPr>
              <a:t>7 —¿Por qué habla este así? ¡Blasfema! ¿Quién puede perdonar pecados sino uno solo, Dios?</a:t>
            </a:r>
          </a:p>
        </p:txBody>
      </p:sp>
      <p:sp>
        <p:nvSpPr>
          <p:cNvPr id="3" name="Marcador de contenido 2">
            <a:extLst>
              <a:ext uri="{FF2B5EF4-FFF2-40B4-BE49-F238E27FC236}">
                <a16:creationId xmlns:a16="http://schemas.microsoft.com/office/drawing/2014/main" id="{B502E7C7-0B5D-445E-8800-FA1B21E4DB12}"/>
              </a:ext>
            </a:extLst>
          </p:cNvPr>
          <p:cNvSpPr>
            <a:spLocks noGrp="1"/>
          </p:cNvSpPr>
          <p:nvPr>
            <p:ph idx="1"/>
          </p:nvPr>
        </p:nvSpPr>
        <p:spPr>
          <a:xfrm>
            <a:off x="683812" y="2319794"/>
            <a:ext cx="4174435" cy="3644348"/>
          </a:xfrm>
        </p:spPr>
        <p:txBody>
          <a:bodyPr>
            <a:normAutofit fontScale="77500" lnSpcReduction="20000"/>
          </a:bodyPr>
          <a:lstStyle/>
          <a:p>
            <a:r>
              <a:rPr lang="es-CL" sz="1800" b="1" dirty="0">
                <a:solidFill>
                  <a:srgbClr val="000000"/>
                </a:solidFill>
                <a:latin typeface="NimbusSanL"/>
              </a:rPr>
              <a:t>Al curar el cuerpo, el Señor hace creíble y segura la curación del alma también, confirmando lo invisible por medio de lo visible, y lo más difícil por lo más fácil, aunque a los fariseos no les pareció así.  </a:t>
            </a:r>
          </a:p>
          <a:p>
            <a:r>
              <a:rPr lang="es-CL" sz="1800" b="1" dirty="0">
                <a:solidFill>
                  <a:srgbClr val="000000"/>
                </a:solidFill>
                <a:latin typeface="NimbusSanL"/>
              </a:rPr>
              <a:t>Los fariseos pensaban que era más difícil sanar el cuerpo, porque era algo visible. </a:t>
            </a:r>
          </a:p>
          <a:p>
            <a:r>
              <a:rPr lang="es-CL" sz="1800" b="1" dirty="0">
                <a:solidFill>
                  <a:srgbClr val="000000"/>
                </a:solidFill>
                <a:latin typeface="NimbusSanL"/>
              </a:rPr>
              <a:t>Y pensaron que era fácil decir que el alma había sido sanada porque esta sanación era invisible. </a:t>
            </a:r>
          </a:p>
          <a:p>
            <a:r>
              <a:rPr lang="es-CL" sz="1800" b="1" dirty="0">
                <a:solidFill>
                  <a:srgbClr val="000000"/>
                </a:solidFill>
                <a:latin typeface="NimbusSanL"/>
              </a:rPr>
              <a:t>Quizás estaban pensando pensamientos como estos: "Mira  a este engañador. Se negó a sanar el cuerpo que es visible, y en cambio afirma sanar el alma que es invisible, diciendo: </a:t>
            </a:r>
            <a:r>
              <a:rPr lang="es-CL" sz="1800" b="1" i="1" dirty="0">
                <a:solidFill>
                  <a:srgbClr val="000000"/>
                </a:solidFill>
                <a:latin typeface="Arial" panose="020B0604020202020204" pitchFamily="34" charset="0"/>
              </a:rPr>
              <a:t>Tus pecados te son perdonados</a:t>
            </a:r>
            <a:r>
              <a:rPr lang="es-CL" sz="1800" b="1" i="1" dirty="0">
                <a:solidFill>
                  <a:srgbClr val="000000"/>
                </a:solidFill>
                <a:latin typeface="NimbusSanL"/>
              </a:rPr>
              <a:t>. </a:t>
            </a:r>
          </a:p>
          <a:p>
            <a:r>
              <a:rPr lang="es-CL" sz="1800" b="1" i="1" dirty="0">
                <a:solidFill>
                  <a:srgbClr val="000000"/>
                </a:solidFill>
                <a:latin typeface="NimbusSanL"/>
              </a:rPr>
              <a:t>VERDADERO MILAGRO </a:t>
            </a:r>
          </a:p>
          <a:p>
            <a:endParaRPr lang="es-CL" b="1" dirty="0"/>
          </a:p>
        </p:txBody>
      </p:sp>
      <p:pic>
        <p:nvPicPr>
          <p:cNvPr id="4" name="Imagen 3">
            <a:extLst>
              <a:ext uri="{FF2B5EF4-FFF2-40B4-BE49-F238E27FC236}">
                <a16:creationId xmlns:a16="http://schemas.microsoft.com/office/drawing/2014/main" id="{7A1BAED6-70B4-4650-98EB-1BFB9CF00B12}"/>
              </a:ext>
            </a:extLst>
          </p:cNvPr>
          <p:cNvPicPr>
            <a:picLocks noChangeAspect="1"/>
          </p:cNvPicPr>
          <p:nvPr/>
        </p:nvPicPr>
        <p:blipFill>
          <a:blip r:embed="rId2"/>
          <a:stretch>
            <a:fillRect/>
          </a:stretch>
        </p:blipFill>
        <p:spPr>
          <a:xfrm>
            <a:off x="4994744" y="2319793"/>
            <a:ext cx="7197256" cy="3598628"/>
          </a:xfrm>
          <a:prstGeom prst="rect">
            <a:avLst/>
          </a:prstGeom>
        </p:spPr>
      </p:pic>
    </p:spTree>
    <p:extLst>
      <p:ext uri="{BB962C8B-B14F-4D97-AF65-F5344CB8AC3E}">
        <p14:creationId xmlns:p14="http://schemas.microsoft.com/office/powerpoint/2010/main" val="26224557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C5DA0C-E9DC-409A-89B6-8127353EEAA0}"/>
              </a:ext>
            </a:extLst>
          </p:cNvPr>
          <p:cNvSpPr>
            <a:spLocks noGrp="1"/>
          </p:cNvSpPr>
          <p:nvPr>
            <p:ph type="title"/>
          </p:nvPr>
        </p:nvSpPr>
        <p:spPr>
          <a:xfrm>
            <a:off x="413469" y="418300"/>
            <a:ext cx="4150580" cy="5783718"/>
          </a:xfrm>
        </p:spPr>
        <p:style>
          <a:lnRef idx="2">
            <a:schemeClr val="accent1">
              <a:shade val="50000"/>
            </a:schemeClr>
          </a:lnRef>
          <a:fillRef idx="1">
            <a:schemeClr val="accent1"/>
          </a:fillRef>
          <a:effectRef idx="0">
            <a:schemeClr val="accent1"/>
          </a:effectRef>
          <a:fontRef idx="minor">
            <a:schemeClr val="lt1"/>
          </a:fontRef>
        </p:style>
        <p:txBody>
          <a:bodyPr/>
          <a:lstStyle/>
          <a:p>
            <a:r>
              <a:rPr lang="es-CL" sz="3200" b="1" dirty="0">
                <a:effectLst>
                  <a:outerShdw blurRad="38100" dist="38100" dir="2700000" algn="tl">
                    <a:srgbClr val="000000">
                      <a:alpha val="43137"/>
                    </a:srgbClr>
                  </a:outerShdw>
                </a:effectLst>
              </a:rPr>
              <a:t>8 De inmediato Jesús, dándose cuenta en su espíritu de que razonaban así dentro de sí mismos, les dijo:—¿Por qué razonan así en sus corazones?</a:t>
            </a:r>
          </a:p>
        </p:txBody>
      </p:sp>
      <p:pic>
        <p:nvPicPr>
          <p:cNvPr id="6" name="Imagen 5">
            <a:extLst>
              <a:ext uri="{FF2B5EF4-FFF2-40B4-BE49-F238E27FC236}">
                <a16:creationId xmlns:a16="http://schemas.microsoft.com/office/drawing/2014/main" id="{B7ED00B8-B9CD-4936-988A-6916D62B002F}"/>
              </a:ext>
            </a:extLst>
          </p:cNvPr>
          <p:cNvPicPr>
            <a:picLocks noChangeAspect="1"/>
          </p:cNvPicPr>
          <p:nvPr/>
        </p:nvPicPr>
        <p:blipFill>
          <a:blip r:embed="rId2"/>
          <a:stretch>
            <a:fillRect/>
          </a:stretch>
        </p:blipFill>
        <p:spPr>
          <a:xfrm>
            <a:off x="6392849" y="-9860"/>
            <a:ext cx="3551784" cy="6867860"/>
          </a:xfrm>
          <a:prstGeom prst="rect">
            <a:avLst/>
          </a:prstGeom>
        </p:spPr>
      </p:pic>
    </p:spTree>
    <p:extLst>
      <p:ext uri="{BB962C8B-B14F-4D97-AF65-F5344CB8AC3E}">
        <p14:creationId xmlns:p14="http://schemas.microsoft.com/office/powerpoint/2010/main" val="782711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C5DA0C-E9DC-409A-89B6-8127353EEAA0}"/>
              </a:ext>
            </a:extLst>
          </p:cNvPr>
          <p:cNvSpPr>
            <a:spLocks noGrp="1"/>
          </p:cNvSpPr>
          <p:nvPr>
            <p:ph type="title"/>
          </p:nvPr>
        </p:nvSpPr>
        <p:spPr>
          <a:xfrm>
            <a:off x="548640" y="473959"/>
            <a:ext cx="11203387" cy="1442305"/>
          </a:xfrm>
        </p:spPr>
        <p:txBody>
          <a:bodyPr/>
          <a:lstStyle/>
          <a:p>
            <a:r>
              <a:rPr lang="es-CL" b="1" dirty="0">
                <a:effectLst>
                  <a:outerShdw blurRad="38100" dist="38100" dir="2700000" algn="tl">
                    <a:srgbClr val="000000">
                      <a:alpha val="43137"/>
                    </a:srgbClr>
                  </a:outerShdw>
                </a:effectLst>
              </a:rPr>
              <a:t> 9 ¿Qué es más fácil, decir al paralítico: “Tus pecados te son perdonados”; o decirle: “Levántate, toma tu camilla y anda”? </a:t>
            </a:r>
          </a:p>
        </p:txBody>
      </p:sp>
      <p:sp>
        <p:nvSpPr>
          <p:cNvPr id="8" name="Marcador de contenido 2">
            <a:extLst>
              <a:ext uri="{FF2B5EF4-FFF2-40B4-BE49-F238E27FC236}">
                <a16:creationId xmlns:a16="http://schemas.microsoft.com/office/drawing/2014/main" id="{D2A14432-C7EB-45A2-9337-BE5F45C72262}"/>
              </a:ext>
            </a:extLst>
          </p:cNvPr>
          <p:cNvSpPr txBox="1">
            <a:spLocks/>
          </p:cNvSpPr>
          <p:nvPr/>
        </p:nvSpPr>
        <p:spPr>
          <a:xfrm>
            <a:off x="548640" y="2488758"/>
            <a:ext cx="5053689" cy="3556221"/>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s-CL" b="1" dirty="0">
                <a:solidFill>
                  <a:srgbClr val="000000"/>
                </a:solidFill>
                <a:latin typeface="NimbusSanL"/>
              </a:rPr>
              <a:t>Ciertamente, si pudiera, sanaría el cuerpo en lugar de fingir hacer algo que no se puede ver ".   Por lo tanto, el Salvador les muestra que puede hacer ambas cosas, diciendo:" ¿Qué es más fácil? ¿Para curar el cuerpo o el alma?  </a:t>
            </a:r>
          </a:p>
          <a:p>
            <a:r>
              <a:rPr lang="es-CL" b="1" dirty="0">
                <a:solidFill>
                  <a:srgbClr val="000000"/>
                </a:solidFill>
                <a:latin typeface="NimbusSanL"/>
              </a:rPr>
              <a:t>Ciertamente es más fácil curar el cuerpo, pero piensas todo lo contrario. Así que curaré el cuerpo, que de hecho es fácil, aunque te parezca difícil. </a:t>
            </a:r>
          </a:p>
          <a:p>
            <a:r>
              <a:rPr lang="es-CL" b="1" dirty="0">
                <a:solidFill>
                  <a:srgbClr val="000000"/>
                </a:solidFill>
                <a:latin typeface="NimbusSanL"/>
              </a:rPr>
              <a:t>Al hacerlo, confirmaré también la curación del alma, lo cual es difícil aunque parece fácil porque es invisible y no se puede verificar". </a:t>
            </a:r>
            <a:endParaRPr lang="es-CL" b="1" dirty="0"/>
          </a:p>
          <a:p>
            <a:endParaRPr lang="es-CL" b="1" dirty="0"/>
          </a:p>
        </p:txBody>
      </p:sp>
      <p:pic>
        <p:nvPicPr>
          <p:cNvPr id="9218" name="Picture 2" descr="Christ healing the Paralytic by the Pool of Bethesda | Bible pictures,  Orthodox icons, Biblical art">
            <a:extLst>
              <a:ext uri="{FF2B5EF4-FFF2-40B4-BE49-F238E27FC236}">
                <a16:creationId xmlns:a16="http://schemas.microsoft.com/office/drawing/2014/main" id="{E85E83FE-EAF3-49CF-9A83-D086970C51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9673" y="2170705"/>
            <a:ext cx="4089488" cy="43692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271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C5DA0C-E9DC-409A-89B6-8127353EEAA0}"/>
              </a:ext>
            </a:extLst>
          </p:cNvPr>
          <p:cNvSpPr>
            <a:spLocks noGrp="1"/>
          </p:cNvSpPr>
          <p:nvPr>
            <p:ph type="title"/>
          </p:nvPr>
        </p:nvSpPr>
        <p:spPr>
          <a:xfrm>
            <a:off x="508883" y="473959"/>
            <a:ext cx="11195437" cy="1497964"/>
          </a:xfrm>
        </p:spPr>
        <p:txBody>
          <a:bodyPr/>
          <a:lstStyle/>
          <a:p>
            <a:r>
              <a:rPr lang="es-CL" b="1" dirty="0">
                <a:effectLst>
                  <a:outerShdw blurRad="38100" dist="38100" dir="2700000" algn="tl">
                    <a:srgbClr val="000000">
                      <a:alpha val="43137"/>
                    </a:srgbClr>
                  </a:outerShdw>
                </a:effectLst>
              </a:rPr>
              <a:t>10 Pero, para que sepan que el Hijo del Hombre tiene autoridad para perdonar pecados en la tierra —dijo al paralítico—: </a:t>
            </a:r>
          </a:p>
        </p:txBody>
      </p:sp>
      <p:sp>
        <p:nvSpPr>
          <p:cNvPr id="3" name="Marcador de contenido 2">
            <a:extLst>
              <a:ext uri="{FF2B5EF4-FFF2-40B4-BE49-F238E27FC236}">
                <a16:creationId xmlns:a16="http://schemas.microsoft.com/office/drawing/2014/main" id="{968A0C55-C1CF-424B-AF58-E900AE27A1E1}"/>
              </a:ext>
            </a:extLst>
          </p:cNvPr>
          <p:cNvSpPr>
            <a:spLocks noGrp="1"/>
          </p:cNvSpPr>
          <p:nvPr>
            <p:ph idx="1"/>
          </p:nvPr>
        </p:nvSpPr>
        <p:spPr/>
        <p:txBody>
          <a:bodyPr>
            <a:normAutofit/>
          </a:bodyPr>
          <a:lstStyle/>
          <a:p>
            <a:r>
              <a:rPr lang="es-CL" b="1" dirty="0">
                <a:effectLst>
                  <a:outerShdw blurRad="38100" dist="38100" dir="2700000" algn="tl">
                    <a:srgbClr val="000000">
                      <a:alpha val="43137"/>
                    </a:srgbClr>
                  </a:outerShdw>
                </a:effectLst>
              </a:rPr>
              <a:t>HIJO del HOMBRE</a:t>
            </a:r>
          </a:p>
          <a:p>
            <a:r>
              <a:rPr lang="es-CL" b="1" dirty="0">
                <a:effectLst>
                  <a:outerShdw blurRad="38100" dist="38100" dir="2700000" algn="tl">
                    <a:srgbClr val="000000">
                      <a:alpha val="43137"/>
                    </a:srgbClr>
                  </a:outerShdw>
                </a:effectLst>
              </a:rPr>
              <a:t>DIVINIDAD</a:t>
            </a:r>
          </a:p>
          <a:p>
            <a:r>
              <a:rPr lang="es-CL" b="1" dirty="0">
                <a:effectLst>
                  <a:outerShdw blurRad="38100" dist="38100" dir="2700000" algn="tl">
                    <a:srgbClr val="000000">
                      <a:alpha val="43137"/>
                    </a:srgbClr>
                  </a:outerShdw>
                </a:effectLst>
              </a:rPr>
              <a:t>¿HOY?</a:t>
            </a:r>
          </a:p>
        </p:txBody>
      </p:sp>
      <p:pic>
        <p:nvPicPr>
          <p:cNvPr id="4" name="Imagen 3">
            <a:extLst>
              <a:ext uri="{FF2B5EF4-FFF2-40B4-BE49-F238E27FC236}">
                <a16:creationId xmlns:a16="http://schemas.microsoft.com/office/drawing/2014/main" id="{85BBCD07-F2F0-40B8-810D-CBA2F097EA8A}"/>
              </a:ext>
            </a:extLst>
          </p:cNvPr>
          <p:cNvPicPr>
            <a:picLocks noChangeAspect="1"/>
          </p:cNvPicPr>
          <p:nvPr/>
        </p:nvPicPr>
        <p:blipFill>
          <a:blip r:embed="rId2"/>
          <a:stretch>
            <a:fillRect/>
          </a:stretch>
        </p:blipFill>
        <p:spPr>
          <a:xfrm>
            <a:off x="4850600" y="2051437"/>
            <a:ext cx="6273909" cy="4705432"/>
          </a:xfrm>
          <a:prstGeom prst="rect">
            <a:avLst/>
          </a:prstGeom>
        </p:spPr>
      </p:pic>
    </p:spTree>
    <p:extLst>
      <p:ext uri="{BB962C8B-B14F-4D97-AF65-F5344CB8AC3E}">
        <p14:creationId xmlns:p14="http://schemas.microsoft.com/office/powerpoint/2010/main" val="4149378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C5DA0C-E9DC-409A-89B6-8127353EEAA0}"/>
              </a:ext>
            </a:extLst>
          </p:cNvPr>
          <p:cNvSpPr>
            <a:spLocks noGrp="1"/>
          </p:cNvSpPr>
          <p:nvPr>
            <p:ph type="title"/>
          </p:nvPr>
        </p:nvSpPr>
        <p:spPr>
          <a:xfrm>
            <a:off x="1154953" y="473959"/>
            <a:ext cx="8761413" cy="1315083"/>
          </a:xfrm>
        </p:spPr>
        <p:txBody>
          <a:bodyPr/>
          <a:lstStyle/>
          <a:p>
            <a:r>
              <a:rPr lang="es-CL" b="1" dirty="0">
                <a:effectLst>
                  <a:outerShdw blurRad="38100" dist="38100" dir="2700000" algn="tl">
                    <a:srgbClr val="000000">
                      <a:alpha val="43137"/>
                    </a:srgbClr>
                  </a:outerShdw>
                </a:effectLst>
              </a:rPr>
              <a:t>11 A ti te digo, ¡levántate, toma tu camilla y vete a tu casa!</a:t>
            </a:r>
          </a:p>
        </p:txBody>
      </p:sp>
      <p:sp>
        <p:nvSpPr>
          <p:cNvPr id="3" name="Marcador de contenido 2">
            <a:extLst>
              <a:ext uri="{FF2B5EF4-FFF2-40B4-BE49-F238E27FC236}">
                <a16:creationId xmlns:a16="http://schemas.microsoft.com/office/drawing/2014/main" id="{968A0C55-C1CF-424B-AF58-E900AE27A1E1}"/>
              </a:ext>
            </a:extLst>
          </p:cNvPr>
          <p:cNvSpPr>
            <a:spLocks noGrp="1"/>
          </p:cNvSpPr>
          <p:nvPr>
            <p:ph idx="1"/>
          </p:nvPr>
        </p:nvSpPr>
        <p:spPr>
          <a:xfrm>
            <a:off x="1154955" y="2603500"/>
            <a:ext cx="4418910" cy="3416300"/>
          </a:xfrm>
        </p:spPr>
        <p:txBody>
          <a:bodyPr>
            <a:normAutofit/>
          </a:bodyPr>
          <a:lstStyle/>
          <a:p>
            <a:r>
              <a:rPr lang="es-CL" sz="1800" dirty="0">
                <a:solidFill>
                  <a:srgbClr val="000000"/>
                </a:solidFill>
                <a:latin typeface="NimbusSanL"/>
              </a:rPr>
              <a:t>Luego le dice al paralítico: </a:t>
            </a:r>
            <a:r>
              <a:rPr lang="es-CL" sz="1800" b="1" i="1" dirty="0">
                <a:solidFill>
                  <a:srgbClr val="000000"/>
                </a:solidFill>
                <a:latin typeface="Arial" panose="020B0604020202020204" pitchFamily="34" charset="0"/>
              </a:rPr>
              <a:t>Levántate y toma tu lecho ,</a:t>
            </a:r>
            <a:r>
              <a:rPr lang="es-CL" sz="1800" b="1" i="1" dirty="0">
                <a:solidFill>
                  <a:srgbClr val="000000"/>
                </a:solidFill>
                <a:latin typeface="NimbusSanL"/>
              </a:rPr>
              <a:t> para confirmar aún </a:t>
            </a:r>
            <a:r>
              <a:rPr lang="es-CL" sz="1800" dirty="0">
                <a:solidFill>
                  <a:srgbClr val="000000"/>
                </a:solidFill>
                <a:latin typeface="NimbusSanL"/>
              </a:rPr>
              <a:t>más que el milagro no era una fantasía, y también para mostrar que Él no solo lo había sanado sino que lo había llenado de fuerza. </a:t>
            </a:r>
          </a:p>
          <a:p>
            <a:r>
              <a:rPr lang="es-CL" sz="1800" dirty="0">
                <a:solidFill>
                  <a:srgbClr val="000000"/>
                </a:solidFill>
                <a:latin typeface="NimbusSanL"/>
              </a:rPr>
              <a:t>El Señor hace lo mismo con nuestras enfermedades espirituales. </a:t>
            </a:r>
          </a:p>
          <a:p>
            <a:r>
              <a:rPr lang="es-CL" sz="1800" dirty="0">
                <a:solidFill>
                  <a:srgbClr val="000000"/>
                </a:solidFill>
                <a:latin typeface="NimbusSanL"/>
              </a:rPr>
              <a:t>Él no solo nos libra de nuestros pecados, sino que nos llena de fuerza para cumplir sus mandamientos.  </a:t>
            </a:r>
          </a:p>
          <a:p>
            <a:endParaRPr lang="es-CL" dirty="0"/>
          </a:p>
        </p:txBody>
      </p:sp>
      <p:pic>
        <p:nvPicPr>
          <p:cNvPr id="10242" name="Picture 2" descr="Pin on Orthodox Icons">
            <a:extLst>
              <a:ext uri="{FF2B5EF4-FFF2-40B4-BE49-F238E27FC236}">
                <a16:creationId xmlns:a16="http://schemas.microsoft.com/office/drawing/2014/main" id="{DDCC4F99-EF46-4B02-8EFC-5C3DFED560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9862" y="1463037"/>
            <a:ext cx="3792938" cy="505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624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C5DA0C-E9DC-409A-89B6-8127353EEAA0}"/>
              </a:ext>
            </a:extLst>
          </p:cNvPr>
          <p:cNvSpPr>
            <a:spLocks noGrp="1"/>
          </p:cNvSpPr>
          <p:nvPr>
            <p:ph type="title"/>
          </p:nvPr>
        </p:nvSpPr>
        <p:spPr>
          <a:xfrm>
            <a:off x="469127" y="182881"/>
            <a:ext cx="11227242" cy="2162754"/>
          </a:xfrm>
        </p:spPr>
        <p:txBody>
          <a:bodyPr/>
          <a:lstStyle/>
          <a:p>
            <a:r>
              <a:rPr lang="es-CL" sz="2800" b="1" dirty="0">
                <a:effectLst>
                  <a:outerShdw blurRad="38100" dist="38100" dir="2700000" algn="tl">
                    <a:srgbClr val="000000">
                      <a:alpha val="43137"/>
                    </a:srgbClr>
                  </a:outerShdw>
                </a:effectLst>
              </a:rPr>
              <a:t>12 Y se levantó, y en seguida tomó su camilla y salió en presencia de todos, de modo que todos se asombraron y glorificaron a Dios diciendo: —¡Jamás hemos visto cosa semejante!</a:t>
            </a:r>
          </a:p>
        </p:txBody>
      </p:sp>
      <p:sp>
        <p:nvSpPr>
          <p:cNvPr id="3" name="Marcador de contenido 2">
            <a:extLst>
              <a:ext uri="{FF2B5EF4-FFF2-40B4-BE49-F238E27FC236}">
                <a16:creationId xmlns:a16="http://schemas.microsoft.com/office/drawing/2014/main" id="{968A0C55-C1CF-424B-AF58-E900AE27A1E1}"/>
              </a:ext>
            </a:extLst>
          </p:cNvPr>
          <p:cNvSpPr>
            <a:spLocks noGrp="1"/>
          </p:cNvSpPr>
          <p:nvPr>
            <p:ph idx="1"/>
          </p:nvPr>
        </p:nvSpPr>
        <p:spPr>
          <a:xfrm>
            <a:off x="606315" y="2520564"/>
            <a:ext cx="4697206" cy="3562847"/>
          </a:xfrm>
        </p:spPr>
        <p:txBody>
          <a:bodyPr>
            <a:normAutofit fontScale="85000" lnSpcReduction="10000"/>
          </a:bodyPr>
          <a:lstStyle/>
          <a:p>
            <a:r>
              <a:rPr lang="es-CL" sz="1800" dirty="0">
                <a:solidFill>
                  <a:srgbClr val="000000"/>
                </a:solidFill>
                <a:latin typeface="NimbusSanL"/>
              </a:rPr>
              <a:t>Entonces seré sanado y tomaré mi lecho, que es mi cuerpo, y lo emplearé para cumplir los mandamientos. Porque no solo debería ser levantado del pecado y entender que peco; También debería levantar mi cama, es decir, levantar mi cuerpo y prepararlo para que funcione bien.  </a:t>
            </a:r>
          </a:p>
          <a:p>
            <a:r>
              <a:rPr lang="es-CL" sz="1800" dirty="0">
                <a:solidFill>
                  <a:srgbClr val="000000"/>
                </a:solidFill>
                <a:latin typeface="NimbusSanL"/>
              </a:rPr>
              <a:t>Entonces también seremos capaces de ver con ojos espirituales, de modo que todos nuestros pensamientos dentro de nosotros puedan decir: </a:t>
            </a:r>
            <a:r>
              <a:rPr lang="es-CL" sz="1800" b="1" i="1" dirty="0">
                <a:solidFill>
                  <a:srgbClr val="000000"/>
                </a:solidFill>
                <a:latin typeface="Arial" panose="020B0604020202020204" pitchFamily="34" charset="0"/>
              </a:rPr>
              <a:t>Nunca lo vimos de esta manera</a:t>
            </a:r>
            <a:r>
              <a:rPr lang="es-CL" sz="1800" b="1" i="1" dirty="0">
                <a:solidFill>
                  <a:srgbClr val="000000"/>
                </a:solidFill>
                <a:latin typeface="NimbusSanL"/>
              </a:rPr>
              <a:t>, lo que significa: </a:t>
            </a:r>
          </a:p>
          <a:p>
            <a:r>
              <a:rPr lang="es-CL" sz="1800" b="1" i="1" dirty="0">
                <a:solidFill>
                  <a:srgbClr val="000000"/>
                </a:solidFill>
                <a:latin typeface="NimbusSanL"/>
              </a:rPr>
              <a:t>"Nunca entendimos hasta ahora que éramos </a:t>
            </a:r>
            <a:r>
              <a:rPr lang="es-CL" sz="1800" dirty="0">
                <a:solidFill>
                  <a:srgbClr val="000000"/>
                </a:solidFill>
                <a:latin typeface="NimbusSanL"/>
              </a:rPr>
              <a:t>paralíticos y que ahora hemos sido sanados".  </a:t>
            </a:r>
          </a:p>
          <a:p>
            <a:r>
              <a:rPr lang="es-CL" sz="1800" dirty="0">
                <a:solidFill>
                  <a:srgbClr val="000000"/>
                </a:solidFill>
                <a:latin typeface="NimbusSanL"/>
              </a:rPr>
              <a:t>Solo el que ha sido limpiado de pecados ve las cosas como realmente son.</a:t>
            </a:r>
          </a:p>
          <a:p>
            <a:endParaRPr lang="es-CL" dirty="0"/>
          </a:p>
        </p:txBody>
      </p:sp>
      <p:pic>
        <p:nvPicPr>
          <p:cNvPr id="4" name="Imagen 3">
            <a:extLst>
              <a:ext uri="{FF2B5EF4-FFF2-40B4-BE49-F238E27FC236}">
                <a16:creationId xmlns:a16="http://schemas.microsoft.com/office/drawing/2014/main" id="{BE30512F-1273-4A5E-913B-1944B79321DC}"/>
              </a:ext>
            </a:extLst>
          </p:cNvPr>
          <p:cNvPicPr>
            <a:picLocks noChangeAspect="1"/>
          </p:cNvPicPr>
          <p:nvPr/>
        </p:nvPicPr>
        <p:blipFill>
          <a:blip r:embed="rId2"/>
          <a:stretch>
            <a:fillRect/>
          </a:stretch>
        </p:blipFill>
        <p:spPr>
          <a:xfrm>
            <a:off x="6746351" y="1863587"/>
            <a:ext cx="3581400" cy="4876800"/>
          </a:xfrm>
          <a:prstGeom prst="rect">
            <a:avLst/>
          </a:prstGeom>
        </p:spPr>
      </p:pic>
    </p:spTree>
    <p:extLst>
      <p:ext uri="{BB962C8B-B14F-4D97-AF65-F5344CB8AC3E}">
        <p14:creationId xmlns:p14="http://schemas.microsoft.com/office/powerpoint/2010/main" val="2103725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2875"/>
          <a:stretch/>
        </p:blipFill>
        <p:spPr>
          <a:xfrm>
            <a:off x="3113315" y="-9072"/>
            <a:ext cx="9078685" cy="6876143"/>
          </a:xfrm>
          <a:prstGeom prst="rect">
            <a:avLst/>
          </a:prstGeom>
        </p:spPr>
      </p:pic>
      <p:sp>
        <p:nvSpPr>
          <p:cNvPr id="3" name="Content Placeholder 2"/>
          <p:cNvSpPr>
            <a:spLocks noGrp="1"/>
          </p:cNvSpPr>
          <p:nvPr>
            <p:ph idx="1"/>
          </p:nvPr>
        </p:nvSpPr>
        <p:spPr>
          <a:xfrm>
            <a:off x="0" y="0"/>
            <a:ext cx="4335236" cy="6858000"/>
          </a:xfrm>
        </p:spPr>
        <p:style>
          <a:lnRef idx="2">
            <a:schemeClr val="dk1">
              <a:shade val="50000"/>
            </a:schemeClr>
          </a:lnRef>
          <a:fillRef idx="1">
            <a:schemeClr val="dk1"/>
          </a:fillRef>
          <a:effectRef idx="0">
            <a:schemeClr val="dk1"/>
          </a:effectRef>
          <a:fontRef idx="minor">
            <a:schemeClr val="lt1"/>
          </a:fontRef>
        </p:style>
        <p:txBody>
          <a:bodyPr>
            <a:normAutofit lnSpcReduction="10000"/>
          </a:bodyPr>
          <a:lstStyle/>
          <a:p>
            <a:r>
              <a:rPr lang="es-CL" b="1" dirty="0">
                <a:effectLst>
                  <a:outerShdw blurRad="38100" dist="38100" dir="2700000" algn="tl">
                    <a:srgbClr val="000000">
                      <a:alpha val="43137"/>
                    </a:srgbClr>
                  </a:outerShdw>
                </a:effectLst>
              </a:rPr>
              <a:t>ANTES DEL ESTUDIO </a:t>
            </a:r>
          </a:p>
          <a:p>
            <a:r>
              <a:rPr lang="es-CL" b="1" dirty="0">
                <a:effectLst>
                  <a:outerShdw blurRad="38100" dist="38100" dir="2700000" algn="tl">
                    <a:srgbClr val="000000">
                      <a:alpha val="43137"/>
                    </a:srgbClr>
                  </a:outerShdw>
                </a:effectLst>
              </a:rPr>
              <a:t>¡Oh Señor, infinitamente bondadoso! Envía sobre nosotros la Gracia de tu espíritu santo, que otorga y fortalece nuestras fuerzas espirituales a fin de que, aplicándonos en la enseñanza propuesta crezcamos para tu gloria, ¡Oh, creador nuestro! Y para ser útiles también a nuestra iglesia y nuestro país. </a:t>
            </a:r>
          </a:p>
          <a:p>
            <a:r>
              <a:rPr lang="es-CL" b="1" dirty="0">
                <a:effectLst>
                  <a:outerShdw blurRad="38100" dist="38100" dir="2700000" algn="tl">
                    <a:srgbClr val="000000">
                      <a:alpha val="43137"/>
                    </a:srgbClr>
                  </a:outerShdw>
                </a:effectLst>
              </a:rPr>
              <a:t>DESPUES DEL ESTUDIO </a:t>
            </a:r>
          </a:p>
          <a:p>
            <a:r>
              <a:rPr lang="es-CL" b="1" dirty="0">
                <a:effectLst>
                  <a:outerShdw blurRad="38100" dist="38100" dir="2700000" algn="tl">
                    <a:srgbClr val="000000">
                      <a:alpha val="43137"/>
                    </a:srgbClr>
                  </a:outerShdw>
                </a:effectLst>
              </a:rPr>
              <a:t>Te agradecemos, ¡Oh creador! El habernos concedido tu gracia para escuchar la enseñanza. Bendice a nuestros superiores, Padres y maestros que nos guían en el conocimiento del bien y danos fuerza y firmeza para perseverar en nuestros estudios. </a:t>
            </a:r>
          </a:p>
        </p:txBody>
      </p:sp>
    </p:spTree>
    <p:extLst>
      <p:ext uri="{BB962C8B-B14F-4D97-AF65-F5344CB8AC3E}">
        <p14:creationId xmlns:p14="http://schemas.microsoft.com/office/powerpoint/2010/main" val="4228631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1B1190-DA16-482C-A3F6-DEE9233695A4}"/>
              </a:ext>
            </a:extLst>
          </p:cNvPr>
          <p:cNvSpPr>
            <a:spLocks noGrp="1"/>
          </p:cNvSpPr>
          <p:nvPr>
            <p:ph type="title"/>
          </p:nvPr>
        </p:nvSpPr>
        <p:spPr/>
        <p:txBody>
          <a:bodyPr/>
          <a:lstStyle/>
          <a:p>
            <a:r>
              <a:rPr lang="es-CL" b="1" dirty="0">
                <a:effectLst>
                  <a:outerShdw blurRad="38100" dist="38100" dir="2700000" algn="tl">
                    <a:srgbClr val="000000">
                      <a:alpha val="43137"/>
                    </a:srgbClr>
                  </a:outerShdw>
                </a:effectLst>
              </a:rPr>
              <a:t>MILAGRO</a:t>
            </a:r>
          </a:p>
        </p:txBody>
      </p:sp>
      <p:sp>
        <p:nvSpPr>
          <p:cNvPr id="3" name="Marcador de contenido 2">
            <a:extLst>
              <a:ext uri="{FF2B5EF4-FFF2-40B4-BE49-F238E27FC236}">
                <a16:creationId xmlns:a16="http://schemas.microsoft.com/office/drawing/2014/main" id="{6211FB7F-D4AD-4ABC-8765-9D0742C6BC7E}"/>
              </a:ext>
            </a:extLst>
          </p:cNvPr>
          <p:cNvSpPr>
            <a:spLocks noGrp="1"/>
          </p:cNvSpPr>
          <p:nvPr>
            <p:ph idx="1"/>
          </p:nvPr>
        </p:nvSpPr>
        <p:spPr>
          <a:xfrm>
            <a:off x="510898" y="2307476"/>
            <a:ext cx="5396920" cy="4252350"/>
          </a:xfrm>
        </p:spPr>
        <p:txBody>
          <a:bodyPr>
            <a:normAutofit/>
          </a:bodyPr>
          <a:lstStyle/>
          <a:p>
            <a:r>
              <a:rPr lang="es-CL" b="1" i="0" dirty="0">
                <a:solidFill>
                  <a:srgbClr val="202122"/>
                </a:solidFill>
                <a:effectLst>
                  <a:outerShdw blurRad="38100" dist="38100" dir="2700000" algn="tl">
                    <a:srgbClr val="000000">
                      <a:alpha val="43137"/>
                    </a:srgbClr>
                  </a:outerShdw>
                </a:effectLst>
                <a:latin typeface="Arial" panose="020B0604020202020204" pitchFamily="34" charset="0"/>
              </a:rPr>
              <a:t>La palabra milagro, antiguamente </a:t>
            </a:r>
            <a:r>
              <a:rPr lang="es-CL" b="1" i="1" dirty="0" err="1">
                <a:solidFill>
                  <a:srgbClr val="202122"/>
                </a:solidFill>
                <a:effectLst>
                  <a:outerShdw blurRad="38100" dist="38100" dir="2700000" algn="tl">
                    <a:srgbClr val="000000">
                      <a:alpha val="43137"/>
                    </a:srgbClr>
                  </a:outerShdw>
                </a:effectLst>
                <a:latin typeface="Arial" panose="020B0604020202020204" pitchFamily="34" charset="0"/>
              </a:rPr>
              <a:t>miraglo</a:t>
            </a:r>
            <a:r>
              <a:rPr lang="es-CL" b="1" i="0" dirty="0">
                <a:solidFill>
                  <a:srgbClr val="202122"/>
                </a:solidFill>
                <a:effectLst>
                  <a:outerShdw blurRad="38100" dist="38100" dir="2700000" algn="tl">
                    <a:srgbClr val="000000">
                      <a:alpha val="43137"/>
                    </a:srgbClr>
                  </a:outerShdw>
                </a:effectLst>
                <a:latin typeface="Arial" panose="020B0604020202020204" pitchFamily="34" charset="0"/>
              </a:rPr>
              <a:t>, encuentra su origen en el latín </a:t>
            </a:r>
            <a:r>
              <a:rPr lang="es-CL" b="1" i="1" dirty="0" err="1">
                <a:solidFill>
                  <a:srgbClr val="202122"/>
                </a:solidFill>
                <a:effectLst>
                  <a:outerShdw blurRad="38100" dist="38100" dir="2700000" algn="tl">
                    <a:srgbClr val="000000">
                      <a:alpha val="43137"/>
                    </a:srgbClr>
                  </a:outerShdw>
                </a:effectLst>
                <a:latin typeface="Arial" panose="020B0604020202020204" pitchFamily="34" charset="0"/>
              </a:rPr>
              <a:t>miraculum</a:t>
            </a:r>
            <a:r>
              <a:rPr lang="es-CL" b="1" i="0" dirty="0">
                <a:solidFill>
                  <a:srgbClr val="202122"/>
                </a:solidFill>
                <a:effectLst>
                  <a:outerShdw blurRad="38100" dist="38100" dir="2700000" algn="tl">
                    <a:srgbClr val="000000">
                      <a:alpha val="43137"/>
                    </a:srgbClr>
                  </a:outerShdw>
                </a:effectLst>
                <a:latin typeface="Arial" panose="020B0604020202020204" pitchFamily="34" charset="0"/>
              </a:rPr>
              <a:t>, palabra derivada del verbo </a:t>
            </a:r>
            <a:r>
              <a:rPr lang="es-CL" b="1" i="1" dirty="0" err="1">
                <a:solidFill>
                  <a:srgbClr val="202122"/>
                </a:solidFill>
                <a:effectLst>
                  <a:outerShdw blurRad="38100" dist="38100" dir="2700000" algn="tl">
                    <a:srgbClr val="000000">
                      <a:alpha val="43137"/>
                    </a:srgbClr>
                  </a:outerShdw>
                </a:effectLst>
                <a:latin typeface="Arial" panose="020B0604020202020204" pitchFamily="34" charset="0"/>
              </a:rPr>
              <a:t>mirari</a:t>
            </a:r>
            <a:r>
              <a:rPr lang="es-CL" b="1" i="0" dirty="0">
                <a:solidFill>
                  <a:srgbClr val="202122"/>
                </a:solidFill>
                <a:effectLst>
                  <a:outerShdw blurRad="38100" dist="38100" dir="2700000" algn="tl">
                    <a:srgbClr val="000000">
                      <a:alpha val="43137"/>
                    </a:srgbClr>
                  </a:outerShdw>
                </a:effectLst>
                <a:latin typeface="Arial" panose="020B0604020202020204" pitchFamily="34" charset="0"/>
              </a:rPr>
              <a:t>, que significa «admirarse» o «contemplar con admiración, con asombro o con estupefacción». </a:t>
            </a:r>
          </a:p>
          <a:p>
            <a:r>
              <a:rPr lang="es-CL" b="1" i="0" dirty="0">
                <a:solidFill>
                  <a:srgbClr val="202122"/>
                </a:solidFill>
                <a:effectLst>
                  <a:outerShdw blurRad="38100" dist="38100" dir="2700000" algn="tl">
                    <a:srgbClr val="000000">
                      <a:alpha val="43137"/>
                    </a:srgbClr>
                  </a:outerShdw>
                </a:effectLst>
                <a:latin typeface="Arial" panose="020B0604020202020204" pitchFamily="34" charset="0"/>
              </a:rPr>
              <a:t>En el cristianismo se llama milagro a un suceso a la vez sensible y trascendente que se produce con intervención divina y que forma parte asimismo de una revelación.</a:t>
            </a:r>
          </a:p>
          <a:p>
            <a:r>
              <a:rPr lang="es-CL" b="1" i="0" dirty="0">
                <a:solidFill>
                  <a:srgbClr val="202122"/>
                </a:solidFill>
                <a:effectLst>
                  <a:outerShdw blurRad="38100" dist="38100" dir="2700000" algn="tl">
                    <a:srgbClr val="000000">
                      <a:alpha val="43137"/>
                    </a:srgbClr>
                  </a:outerShdw>
                </a:effectLst>
                <a:latin typeface="Arial" panose="020B0604020202020204" pitchFamily="34" charset="0"/>
              </a:rPr>
              <a:t>Los milagros de Jesús , son hechos sobrenaturales en el curso de su vida terrenal y que han sido recopilados en el Nuevo testamento de la Biblia. </a:t>
            </a:r>
            <a:r>
              <a:rPr lang="es-CL" b="1" dirty="0">
                <a:solidFill>
                  <a:srgbClr val="202122"/>
                </a:solidFill>
                <a:effectLst>
                  <a:outerShdw blurRad="38100" dist="38100" dir="2700000" algn="tl">
                    <a:srgbClr val="000000">
                      <a:alpha val="43137"/>
                    </a:srgbClr>
                  </a:outerShdw>
                </a:effectLst>
                <a:latin typeface="Arial" panose="020B0604020202020204" pitchFamily="34" charset="0"/>
              </a:rPr>
              <a:t>(42 Aprox.)</a:t>
            </a:r>
            <a:endParaRPr lang="es-CL" b="1" dirty="0">
              <a:effectLst>
                <a:outerShdw blurRad="38100" dist="38100" dir="2700000" algn="tl">
                  <a:srgbClr val="000000">
                    <a:alpha val="43137"/>
                  </a:srgbClr>
                </a:outerShdw>
              </a:effectLst>
            </a:endParaRPr>
          </a:p>
        </p:txBody>
      </p:sp>
      <p:pic>
        <p:nvPicPr>
          <p:cNvPr id="5" name="Imagen 4">
            <a:extLst>
              <a:ext uri="{FF2B5EF4-FFF2-40B4-BE49-F238E27FC236}">
                <a16:creationId xmlns:a16="http://schemas.microsoft.com/office/drawing/2014/main" id="{BAEA7610-0AD1-45C9-811F-4BA49E72ED43}"/>
              </a:ext>
            </a:extLst>
          </p:cNvPr>
          <p:cNvPicPr>
            <a:picLocks noChangeAspect="1"/>
          </p:cNvPicPr>
          <p:nvPr/>
        </p:nvPicPr>
        <p:blipFill>
          <a:blip r:embed="rId2"/>
          <a:stretch>
            <a:fillRect/>
          </a:stretch>
        </p:blipFill>
        <p:spPr>
          <a:xfrm>
            <a:off x="6655242" y="-18658"/>
            <a:ext cx="3514476" cy="6876658"/>
          </a:xfrm>
          <a:prstGeom prst="rect">
            <a:avLst/>
          </a:prstGeom>
        </p:spPr>
      </p:pic>
    </p:spTree>
    <p:extLst>
      <p:ext uri="{BB962C8B-B14F-4D97-AF65-F5344CB8AC3E}">
        <p14:creationId xmlns:p14="http://schemas.microsoft.com/office/powerpoint/2010/main" val="103692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4F9340-6CBC-4E49-B311-4EE063C1FAC2}"/>
              </a:ext>
            </a:extLst>
          </p:cNvPr>
          <p:cNvSpPr>
            <a:spLocks noGrp="1"/>
          </p:cNvSpPr>
          <p:nvPr>
            <p:ph type="title"/>
          </p:nvPr>
        </p:nvSpPr>
        <p:spPr/>
        <p:txBody>
          <a:bodyPr/>
          <a:lstStyle/>
          <a:p>
            <a:pPr algn="ctr"/>
            <a:r>
              <a:rPr lang="es-CL" b="1" dirty="0">
                <a:effectLst>
                  <a:outerShdw blurRad="38100" dist="38100" dir="2700000" algn="tl">
                    <a:srgbClr val="000000">
                      <a:alpha val="43137"/>
                    </a:srgbClr>
                  </a:outerShdw>
                </a:effectLst>
              </a:rPr>
              <a:t>Clasificación 4 grupos</a:t>
            </a:r>
          </a:p>
        </p:txBody>
      </p:sp>
      <p:graphicFrame>
        <p:nvGraphicFramePr>
          <p:cNvPr id="4" name="Marcador de contenido 3">
            <a:extLst>
              <a:ext uri="{FF2B5EF4-FFF2-40B4-BE49-F238E27FC236}">
                <a16:creationId xmlns:a16="http://schemas.microsoft.com/office/drawing/2014/main" id="{3751C8D3-9EA2-427B-9812-7E77438C3007}"/>
              </a:ext>
            </a:extLst>
          </p:cNvPr>
          <p:cNvGraphicFramePr>
            <a:graphicFrameLocks noGrp="1"/>
          </p:cNvGraphicFramePr>
          <p:nvPr>
            <p:ph idx="1"/>
            <p:extLst>
              <p:ext uri="{D42A27DB-BD31-4B8C-83A1-F6EECF244321}">
                <p14:modId xmlns:p14="http://schemas.microsoft.com/office/powerpoint/2010/main" val="3187810692"/>
              </p:ext>
            </p:extLst>
          </p:nvPr>
        </p:nvGraphicFramePr>
        <p:xfrm>
          <a:off x="566557" y="2449001"/>
          <a:ext cx="11121860" cy="36344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66678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31D1B6-CB32-4A1B-B666-38B279A95390}"/>
              </a:ext>
            </a:extLst>
          </p:cNvPr>
          <p:cNvSpPr>
            <a:spLocks noGrp="1"/>
          </p:cNvSpPr>
          <p:nvPr>
            <p:ph type="title"/>
          </p:nvPr>
        </p:nvSpPr>
        <p:spPr>
          <a:xfrm>
            <a:off x="1154954" y="947920"/>
            <a:ext cx="8761413" cy="968344"/>
          </a:xfrm>
        </p:spPr>
        <p:txBody>
          <a:bodyPr/>
          <a:lstStyle/>
          <a:p>
            <a:r>
              <a:rPr lang="es-CL" b="1" dirty="0">
                <a:effectLst>
                  <a:outerShdw blurRad="38100" dist="38100" dir="2700000" algn="tl">
                    <a:srgbClr val="000000">
                      <a:alpha val="43137"/>
                    </a:srgbClr>
                  </a:outerShdw>
                </a:effectLst>
              </a:rPr>
              <a:t>7 enfermedades causadas por demonios</a:t>
            </a:r>
            <a:br>
              <a:rPr lang="es-CL" b="1" dirty="0">
                <a:effectLst>
                  <a:outerShdw blurRad="38100" dist="38100" dir="2700000" algn="tl">
                    <a:srgbClr val="000000">
                      <a:alpha val="43137"/>
                    </a:srgbClr>
                  </a:outerShdw>
                </a:effectLst>
              </a:rPr>
            </a:br>
            <a:endParaRPr lang="es-CL" b="1" dirty="0">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1F7166C4-6D56-4ABA-B6F2-4A99F7F3A071}"/>
              </a:ext>
            </a:extLst>
          </p:cNvPr>
          <p:cNvSpPr>
            <a:spLocks noGrp="1"/>
          </p:cNvSpPr>
          <p:nvPr>
            <p:ph idx="1"/>
          </p:nvPr>
        </p:nvSpPr>
        <p:spPr>
          <a:xfrm>
            <a:off x="485031" y="2528514"/>
            <a:ext cx="7060757" cy="3491285"/>
          </a:xfrm>
        </p:spPr>
        <p:txBody>
          <a:bodyPr>
            <a:normAutofit fontScale="70000" lnSpcReduction="20000"/>
          </a:bodyPr>
          <a:lstStyle/>
          <a:p>
            <a:pPr>
              <a:buFont typeface="+mj-lt"/>
              <a:buAutoNum type="arabicPeriod"/>
            </a:pPr>
            <a:r>
              <a:rPr lang="es-CL" b="1" dirty="0">
                <a:effectLst>
                  <a:outerShdw blurRad="38100" dist="38100" dir="2700000" algn="tl">
                    <a:srgbClr val="000000">
                      <a:alpha val="43137"/>
                    </a:srgbClr>
                  </a:outerShdw>
                </a:effectLst>
              </a:rPr>
              <a:t>El de la región de Gerasa: Era poseído por muchos espíritus inmundos que se hacían llamar Legión, que fueron expulsados y entraron en un hato de cerdos, que luego murieron.</a:t>
            </a:r>
          </a:p>
          <a:p>
            <a:pPr>
              <a:buFont typeface="+mj-lt"/>
              <a:buAutoNum type="arabicPeriod"/>
            </a:pPr>
            <a:r>
              <a:rPr lang="es-CL" b="1" dirty="0">
                <a:effectLst>
                  <a:outerShdw blurRad="38100" dist="38100" dir="2700000" algn="tl">
                    <a:srgbClr val="000000">
                      <a:alpha val="43137"/>
                    </a:srgbClr>
                  </a:outerShdw>
                </a:effectLst>
              </a:rPr>
              <a:t>El mudo: La gente estaba asombrada y los fariseos afirmaban que gracias al príncipe de los demonios Jesús realizaba sus exorcismos.</a:t>
            </a:r>
          </a:p>
          <a:p>
            <a:pPr>
              <a:buFont typeface="+mj-lt"/>
              <a:buAutoNum type="arabicPeriod"/>
            </a:pPr>
            <a:r>
              <a:rPr lang="es-CL" b="1" dirty="0">
                <a:effectLst>
                  <a:outerShdw blurRad="38100" dist="38100" dir="2700000" algn="tl">
                    <a:srgbClr val="000000">
                      <a:alpha val="43137"/>
                    </a:srgbClr>
                  </a:outerShdw>
                </a:effectLst>
              </a:rPr>
              <a:t>El endemoniado ciego y mudo</a:t>
            </a:r>
          </a:p>
          <a:p>
            <a:pPr>
              <a:buFont typeface="+mj-lt"/>
              <a:buAutoNum type="arabicPeriod"/>
            </a:pPr>
            <a:r>
              <a:rPr lang="es-CL" b="1" dirty="0">
                <a:effectLst>
                  <a:outerShdw blurRad="38100" dist="38100" dir="2700000" algn="tl">
                    <a:srgbClr val="000000">
                      <a:alpha val="43137"/>
                    </a:srgbClr>
                  </a:outerShdw>
                </a:effectLst>
              </a:rPr>
              <a:t>La hija de la cananea .(Mt. 15:21-28, Mc. 7:24-30): Fue un milagro llevado a cabo en la región de Tiro y de Sidón, por petición y gracia a la fe de la madre de la víctima.</a:t>
            </a:r>
          </a:p>
          <a:p>
            <a:pPr>
              <a:buFont typeface="+mj-lt"/>
              <a:buAutoNum type="arabicPeriod"/>
            </a:pPr>
            <a:r>
              <a:rPr lang="es-CL" b="1" dirty="0">
                <a:effectLst>
                  <a:outerShdw blurRad="38100" dist="38100" dir="2700000" algn="tl">
                    <a:srgbClr val="000000">
                      <a:alpha val="43137"/>
                    </a:srgbClr>
                  </a:outerShdw>
                </a:effectLst>
              </a:rPr>
              <a:t>El niño epiléptico (Mt. 17:14-21, Mc. 9:14-29, </a:t>
            </a:r>
            <a:r>
              <a:rPr lang="es-CL" b="1" dirty="0" err="1">
                <a:effectLst>
                  <a:outerShdw blurRad="38100" dist="38100" dir="2700000" algn="tl">
                    <a:srgbClr val="000000">
                      <a:alpha val="43137"/>
                    </a:srgbClr>
                  </a:outerShdw>
                </a:effectLst>
              </a:rPr>
              <a:t>Lc</a:t>
            </a:r>
            <a:r>
              <a:rPr lang="es-CL" b="1" dirty="0">
                <a:effectLst>
                  <a:outerShdw blurRad="38100" dist="38100" dir="2700000" algn="tl">
                    <a:srgbClr val="000000">
                      <a:alpha val="43137"/>
                    </a:srgbClr>
                  </a:outerShdw>
                </a:effectLst>
              </a:rPr>
              <a:t>. 9:37-43): Los discípulos que acompañaban a Jesús no pudieron curar al niño porque tenían falta de fe.</a:t>
            </a:r>
          </a:p>
          <a:p>
            <a:pPr>
              <a:buFont typeface="+mj-lt"/>
              <a:buAutoNum type="arabicPeriod"/>
            </a:pPr>
            <a:r>
              <a:rPr lang="es-CL" b="1" dirty="0">
                <a:effectLst>
                  <a:outerShdw blurRad="38100" dist="38100" dir="2700000" algn="tl">
                    <a:srgbClr val="000000">
                      <a:alpha val="43137"/>
                    </a:srgbClr>
                  </a:outerShdw>
                </a:effectLst>
              </a:rPr>
              <a:t>El de la sinagoga en Cafarnaúm (Mc. 1:21-28, </a:t>
            </a:r>
            <a:r>
              <a:rPr lang="es-CL" b="1" dirty="0" err="1">
                <a:effectLst>
                  <a:outerShdw blurRad="38100" dist="38100" dir="2700000" algn="tl">
                    <a:srgbClr val="000000">
                      <a:alpha val="43137"/>
                    </a:srgbClr>
                  </a:outerShdw>
                </a:effectLst>
              </a:rPr>
              <a:t>Lc</a:t>
            </a:r>
            <a:r>
              <a:rPr lang="es-CL" b="1" dirty="0">
                <a:effectLst>
                  <a:outerShdw blurRad="38100" dist="38100" dir="2700000" algn="tl">
                    <a:srgbClr val="000000">
                      <a:alpha val="43137"/>
                    </a:srgbClr>
                  </a:outerShdw>
                </a:effectLst>
              </a:rPr>
              <a:t>. 4:31-37): Fue sanado en los días de reposo,</a:t>
            </a:r>
          </a:p>
          <a:p>
            <a:pPr>
              <a:buFont typeface="+mj-lt"/>
              <a:buAutoNum type="arabicPeriod"/>
            </a:pPr>
            <a:r>
              <a:rPr lang="es-CL" b="1" dirty="0">
                <a:effectLst>
                  <a:outerShdw blurRad="38100" dist="38100" dir="2700000" algn="tl">
                    <a:srgbClr val="000000">
                      <a:alpha val="43137"/>
                    </a:srgbClr>
                  </a:outerShdw>
                </a:effectLst>
              </a:rPr>
              <a:t>María Magdalena (</a:t>
            </a:r>
            <a:r>
              <a:rPr lang="es-CL" b="1" dirty="0" err="1">
                <a:effectLst>
                  <a:outerShdw blurRad="38100" dist="38100" dir="2700000" algn="tl">
                    <a:srgbClr val="000000">
                      <a:alpha val="43137"/>
                    </a:srgbClr>
                  </a:outerShdw>
                </a:effectLst>
              </a:rPr>
              <a:t>Lc</a:t>
            </a:r>
            <a:r>
              <a:rPr lang="es-CL" b="1" dirty="0">
                <a:effectLst>
                  <a:outerShdw blurRad="38100" dist="38100" dir="2700000" algn="tl">
                    <a:srgbClr val="000000">
                      <a:alpha val="43137"/>
                    </a:srgbClr>
                  </a:outerShdw>
                </a:effectLst>
              </a:rPr>
              <a:t>. 8:1-3): De la cual salieron 7 demonios. También sanó a otras muchachas, entre ellas: Juana, mujer de Chuza intendente de Herodes, y Susana.</a:t>
            </a:r>
          </a:p>
        </p:txBody>
      </p:sp>
      <p:pic>
        <p:nvPicPr>
          <p:cNvPr id="6" name="Imagen 5">
            <a:extLst>
              <a:ext uri="{FF2B5EF4-FFF2-40B4-BE49-F238E27FC236}">
                <a16:creationId xmlns:a16="http://schemas.microsoft.com/office/drawing/2014/main" id="{57598FFA-3689-4AFF-9C50-02DAD2FB8DF7}"/>
              </a:ext>
            </a:extLst>
          </p:cNvPr>
          <p:cNvPicPr>
            <a:picLocks noChangeAspect="1"/>
          </p:cNvPicPr>
          <p:nvPr/>
        </p:nvPicPr>
        <p:blipFill>
          <a:blip r:embed="rId2"/>
          <a:stretch>
            <a:fillRect/>
          </a:stretch>
        </p:blipFill>
        <p:spPr>
          <a:xfrm>
            <a:off x="7545788" y="1248355"/>
            <a:ext cx="4512062" cy="51484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54907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F0208E-D1F7-4E65-B9F2-7677BCC823D7}"/>
              </a:ext>
            </a:extLst>
          </p:cNvPr>
          <p:cNvSpPr>
            <a:spLocks noGrp="1"/>
          </p:cNvSpPr>
          <p:nvPr>
            <p:ph type="title"/>
          </p:nvPr>
        </p:nvSpPr>
        <p:spPr/>
        <p:txBody>
          <a:bodyPr/>
          <a:lstStyle/>
          <a:p>
            <a:r>
              <a:rPr lang="es-CL" b="1" dirty="0">
                <a:effectLst>
                  <a:outerShdw blurRad="38100" dist="38100" dir="2700000" algn="tl">
                    <a:srgbClr val="000000">
                      <a:alpha val="43137"/>
                    </a:srgbClr>
                  </a:outerShdw>
                </a:effectLst>
              </a:rPr>
              <a:t>5 curaciones de paralíticos</a:t>
            </a:r>
          </a:p>
        </p:txBody>
      </p:sp>
      <p:sp>
        <p:nvSpPr>
          <p:cNvPr id="3" name="Marcador de contenido 2">
            <a:extLst>
              <a:ext uri="{FF2B5EF4-FFF2-40B4-BE49-F238E27FC236}">
                <a16:creationId xmlns:a16="http://schemas.microsoft.com/office/drawing/2014/main" id="{8D07EA40-3095-42C0-99F7-F98B774F95BB}"/>
              </a:ext>
            </a:extLst>
          </p:cNvPr>
          <p:cNvSpPr>
            <a:spLocks noGrp="1"/>
          </p:cNvSpPr>
          <p:nvPr>
            <p:ph idx="1"/>
          </p:nvPr>
        </p:nvSpPr>
        <p:spPr>
          <a:xfrm>
            <a:off x="479094" y="2464904"/>
            <a:ext cx="8132170" cy="3364064"/>
          </a:xfrm>
        </p:spPr>
        <p:txBody>
          <a:bodyPr>
            <a:normAutofit fontScale="85000" lnSpcReduction="20000"/>
          </a:bodyPr>
          <a:lstStyle/>
          <a:p>
            <a:pPr>
              <a:buFont typeface="+mj-lt"/>
              <a:buAutoNum type="arabicPeriod"/>
            </a:pPr>
            <a:r>
              <a:rPr lang="es-CL" b="1" dirty="0">
                <a:effectLst>
                  <a:outerShdw blurRad="38100" dist="38100" dir="2700000" algn="tl">
                    <a:srgbClr val="000000">
                      <a:alpha val="43137"/>
                    </a:srgbClr>
                  </a:outerShdw>
                </a:effectLst>
              </a:rPr>
              <a:t>El criado del centurión en Cafarnaúm (Mt. 8:5-13, </a:t>
            </a:r>
            <a:r>
              <a:rPr lang="es-CL" b="1" dirty="0" err="1">
                <a:effectLst>
                  <a:outerShdw blurRad="38100" dist="38100" dir="2700000" algn="tl">
                    <a:srgbClr val="000000">
                      <a:alpha val="43137"/>
                    </a:srgbClr>
                  </a:outerShdw>
                </a:effectLst>
              </a:rPr>
              <a:t>Lc</a:t>
            </a:r>
            <a:r>
              <a:rPr lang="es-CL" b="1" dirty="0">
                <a:effectLst>
                  <a:outerShdw blurRad="38100" dist="38100" dir="2700000" algn="tl">
                    <a:srgbClr val="000000">
                      <a:alpha val="43137"/>
                    </a:srgbClr>
                  </a:outerShdw>
                </a:effectLst>
              </a:rPr>
              <a:t>. 7:1-10): Fue curado a distancia por petición y gracias a la fe del centurión. No está claro si el relatado en el Evangelio de Juan es el mismo milagro, ya que el beneficiario es en este caso el hijo de un cortesano, aunque los detalles de la narración son idénticos.</a:t>
            </a:r>
          </a:p>
          <a:p>
            <a:pPr>
              <a:buFont typeface="+mj-lt"/>
              <a:buAutoNum type="arabicPeriod"/>
            </a:pPr>
            <a:r>
              <a:rPr lang="es-CL" b="1" dirty="0">
                <a:effectLst>
                  <a:outerShdw blurRad="38100" dist="38100" dir="2700000" algn="tl">
                    <a:srgbClr val="000000">
                      <a:alpha val="43137"/>
                    </a:srgbClr>
                  </a:outerShdw>
                </a:effectLst>
              </a:rPr>
              <a:t>Un paralítico de Cafarnaúm (Mt. 9:1-8, Mr. 2:1-12, </a:t>
            </a:r>
            <a:r>
              <a:rPr lang="es-CL" b="1" dirty="0" err="1">
                <a:effectLst>
                  <a:outerShdw blurRad="38100" dist="38100" dir="2700000" algn="tl">
                    <a:srgbClr val="000000">
                      <a:alpha val="43137"/>
                    </a:srgbClr>
                  </a:outerShdw>
                </a:effectLst>
              </a:rPr>
              <a:t>Lc</a:t>
            </a:r>
            <a:r>
              <a:rPr lang="es-CL" b="1" dirty="0">
                <a:effectLst>
                  <a:outerShdw blurRad="38100" dist="38100" dir="2700000" algn="tl">
                    <a:srgbClr val="000000">
                      <a:alpha val="43137"/>
                    </a:srgbClr>
                  </a:outerShdw>
                </a:effectLst>
              </a:rPr>
              <a:t>. 5:17-26): quien estaba postrado, y también le fueron perdonados sus pecados. Los escribas acusaron a Jesús de blasfemo.</a:t>
            </a:r>
          </a:p>
          <a:p>
            <a:pPr>
              <a:buFont typeface="+mj-lt"/>
              <a:buAutoNum type="arabicPeriod"/>
            </a:pPr>
            <a:r>
              <a:rPr lang="es-CL" b="1" dirty="0">
                <a:effectLst>
                  <a:outerShdw blurRad="38100" dist="38100" dir="2700000" algn="tl">
                    <a:srgbClr val="000000">
                      <a:alpha val="43137"/>
                    </a:srgbClr>
                  </a:outerShdw>
                </a:effectLst>
              </a:rPr>
              <a:t>El hombre de la mano seca (Mt. 12:9-14, Mc. 3:1-6, </a:t>
            </a:r>
            <a:r>
              <a:rPr lang="es-CL" b="1" dirty="0" err="1">
                <a:effectLst>
                  <a:outerShdw blurRad="38100" dist="38100" dir="2700000" algn="tl">
                    <a:srgbClr val="000000">
                      <a:alpha val="43137"/>
                    </a:srgbClr>
                  </a:outerShdw>
                </a:effectLst>
              </a:rPr>
              <a:t>Lc</a:t>
            </a:r>
            <a:r>
              <a:rPr lang="es-CL" b="1" dirty="0">
                <a:effectLst>
                  <a:outerShdw blurRad="38100" dist="38100" dir="2700000" algn="tl">
                    <a:srgbClr val="000000">
                      <a:alpha val="43137"/>
                    </a:srgbClr>
                  </a:outerShdw>
                </a:effectLst>
              </a:rPr>
              <a:t>. 6:6-11): debido a este milagro los fariseos se enfurecieron y murmuraban planeando la destrucción de Jesús.</a:t>
            </a:r>
          </a:p>
          <a:p>
            <a:pPr>
              <a:buFont typeface="+mj-lt"/>
              <a:buAutoNum type="arabicPeriod"/>
            </a:pPr>
            <a:r>
              <a:rPr lang="es-CL" b="1" dirty="0">
                <a:effectLst>
                  <a:outerShdw blurRad="38100" dist="38100" dir="2700000" algn="tl">
                    <a:srgbClr val="000000">
                      <a:alpha val="43137"/>
                    </a:srgbClr>
                  </a:outerShdw>
                </a:effectLst>
              </a:rPr>
              <a:t>La mujer en la sinagoga que estaba encorvada y no podía enderezarse (</a:t>
            </a:r>
            <a:r>
              <a:rPr lang="es-CL" b="1" dirty="0" err="1">
                <a:effectLst>
                  <a:outerShdw blurRad="38100" dist="38100" dir="2700000" algn="tl">
                    <a:srgbClr val="000000">
                      <a:alpha val="43137"/>
                    </a:srgbClr>
                  </a:outerShdw>
                </a:effectLst>
              </a:rPr>
              <a:t>Lc</a:t>
            </a:r>
            <a:r>
              <a:rPr lang="es-CL" b="1" dirty="0">
                <a:effectLst>
                  <a:outerShdw blurRad="38100" dist="38100" dir="2700000" algn="tl">
                    <a:srgbClr val="000000">
                      <a:alpha val="43137"/>
                    </a:srgbClr>
                  </a:outerShdw>
                </a:effectLst>
              </a:rPr>
              <a:t>. 13:10-17): esta curación tuvo lugar también en sábado y en una sinagoga, por lo cual Jesús fue criticado.</a:t>
            </a:r>
          </a:p>
          <a:p>
            <a:pPr>
              <a:buFont typeface="+mj-lt"/>
              <a:buAutoNum type="arabicPeriod"/>
            </a:pPr>
            <a:r>
              <a:rPr lang="es-CL" b="1" dirty="0">
                <a:effectLst>
                  <a:outerShdw blurRad="38100" dist="38100" dir="2700000" algn="tl">
                    <a:srgbClr val="000000">
                      <a:alpha val="43137"/>
                    </a:srgbClr>
                  </a:outerShdw>
                </a:effectLst>
              </a:rPr>
              <a:t>El de Jerusalén (</a:t>
            </a:r>
            <a:r>
              <a:rPr lang="es-CL" b="1" dirty="0" err="1">
                <a:effectLst>
                  <a:outerShdw blurRad="38100" dist="38100" dir="2700000" algn="tl">
                    <a:srgbClr val="000000">
                      <a:alpha val="43137"/>
                    </a:srgbClr>
                  </a:outerShdw>
                </a:effectLst>
              </a:rPr>
              <a:t>Jn</a:t>
            </a:r>
            <a:r>
              <a:rPr lang="es-CL" b="1" dirty="0">
                <a:effectLst>
                  <a:outerShdw blurRad="38100" dist="38100" dir="2700000" algn="tl">
                    <a:srgbClr val="000000">
                      <a:alpha val="43137"/>
                    </a:srgbClr>
                  </a:outerShdw>
                </a:effectLst>
              </a:rPr>
              <a:t>. 5:1-18): este hombre llevaba treinta y ocho años enfermo y fue sanado un sábado en un estanque llamado </a:t>
            </a:r>
            <a:r>
              <a:rPr lang="es-CL" b="1" dirty="0" err="1">
                <a:effectLst>
                  <a:outerShdw blurRad="38100" dist="38100" dir="2700000" algn="tl">
                    <a:srgbClr val="000000">
                      <a:alpha val="43137"/>
                    </a:srgbClr>
                  </a:outerShdw>
                </a:effectLst>
              </a:rPr>
              <a:t>Betesda</a:t>
            </a:r>
            <a:r>
              <a:rPr lang="es-CL" b="1" dirty="0">
                <a:effectLst>
                  <a:outerShdw blurRad="38100" dist="38100" dir="2700000" algn="tl">
                    <a:srgbClr val="000000">
                      <a:alpha val="43137"/>
                    </a:srgbClr>
                  </a:outerShdw>
                </a:effectLst>
              </a:rPr>
              <a:t> en hebreo.</a:t>
            </a:r>
          </a:p>
          <a:p>
            <a:pPr>
              <a:buFont typeface="+mj-lt"/>
              <a:buAutoNum type="arabicPeriod"/>
            </a:pPr>
            <a:endParaRPr lang="es-CL" b="1" dirty="0">
              <a:effectLst>
                <a:outerShdw blurRad="38100" dist="38100" dir="2700000" algn="tl">
                  <a:srgbClr val="000000">
                    <a:alpha val="43137"/>
                  </a:srgbClr>
                </a:outerShdw>
              </a:effectLst>
            </a:endParaRPr>
          </a:p>
        </p:txBody>
      </p:sp>
      <p:pic>
        <p:nvPicPr>
          <p:cNvPr id="5" name="Imagen 4">
            <a:extLst>
              <a:ext uri="{FF2B5EF4-FFF2-40B4-BE49-F238E27FC236}">
                <a16:creationId xmlns:a16="http://schemas.microsoft.com/office/drawing/2014/main" id="{E9986A81-E99B-4D86-BBC5-93CFF0976CD3}"/>
              </a:ext>
            </a:extLst>
          </p:cNvPr>
          <p:cNvPicPr>
            <a:picLocks noChangeAspect="1"/>
          </p:cNvPicPr>
          <p:nvPr/>
        </p:nvPicPr>
        <p:blipFill>
          <a:blip r:embed="rId2"/>
          <a:stretch>
            <a:fillRect/>
          </a:stretch>
        </p:blipFill>
        <p:spPr>
          <a:xfrm>
            <a:off x="8611264" y="1676400"/>
            <a:ext cx="3315032" cy="41554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21167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48EB26-8A10-48EE-A512-EB5E51C58356}"/>
              </a:ext>
            </a:extLst>
          </p:cNvPr>
          <p:cNvSpPr>
            <a:spLocks noGrp="1"/>
          </p:cNvSpPr>
          <p:nvPr>
            <p:ph type="title"/>
          </p:nvPr>
        </p:nvSpPr>
        <p:spPr/>
        <p:txBody>
          <a:bodyPr/>
          <a:lstStyle/>
          <a:p>
            <a:r>
              <a:rPr lang="es-CL" b="1" dirty="0">
                <a:effectLst>
                  <a:outerShdw blurRad="38100" dist="38100" dir="2700000" algn="tl">
                    <a:srgbClr val="000000">
                      <a:alpha val="43137"/>
                    </a:srgbClr>
                  </a:outerShdw>
                </a:effectLst>
              </a:rPr>
              <a:t>4 curaciones de ciegos</a:t>
            </a:r>
          </a:p>
        </p:txBody>
      </p:sp>
      <p:sp>
        <p:nvSpPr>
          <p:cNvPr id="3" name="Marcador de contenido 2">
            <a:extLst>
              <a:ext uri="{FF2B5EF4-FFF2-40B4-BE49-F238E27FC236}">
                <a16:creationId xmlns:a16="http://schemas.microsoft.com/office/drawing/2014/main" id="{D191961F-1570-498F-8C35-C5C9068A3C99}"/>
              </a:ext>
            </a:extLst>
          </p:cNvPr>
          <p:cNvSpPr>
            <a:spLocks noGrp="1"/>
          </p:cNvSpPr>
          <p:nvPr>
            <p:ph idx="1"/>
          </p:nvPr>
        </p:nvSpPr>
        <p:spPr>
          <a:xfrm>
            <a:off x="534470" y="2493780"/>
            <a:ext cx="7480446" cy="3416300"/>
          </a:xfrm>
        </p:spPr>
        <p:txBody>
          <a:bodyPr>
            <a:normAutofit/>
          </a:bodyPr>
          <a:lstStyle/>
          <a:p>
            <a:pPr>
              <a:buFont typeface="+mj-lt"/>
              <a:buAutoNum type="arabicPeriod"/>
            </a:pPr>
            <a:r>
              <a:rPr lang="es-CL" b="1" dirty="0">
                <a:effectLst>
                  <a:outerShdw blurRad="38100" dist="38100" dir="2700000" algn="tl">
                    <a:srgbClr val="000000">
                      <a:alpha val="43137"/>
                    </a:srgbClr>
                  </a:outerShdw>
                </a:effectLst>
              </a:rPr>
              <a:t>Los dos ciegos de Cafarnaúm (Mt.9:27-31).</a:t>
            </a:r>
          </a:p>
          <a:p>
            <a:pPr>
              <a:buFont typeface="+mj-lt"/>
              <a:buAutoNum type="arabicPeriod"/>
            </a:pPr>
            <a:r>
              <a:rPr lang="es-CL" b="1" dirty="0">
                <a:effectLst>
                  <a:outerShdw blurRad="38100" dist="38100" dir="2700000" algn="tl">
                    <a:srgbClr val="000000">
                      <a:alpha val="43137"/>
                    </a:srgbClr>
                  </a:outerShdw>
                </a:effectLst>
              </a:rPr>
              <a:t>Bartimeo, el de Jericó (Mt. 20:29-34, Mc. 10:46-52, </a:t>
            </a:r>
            <a:r>
              <a:rPr lang="es-CL" b="1" dirty="0" err="1">
                <a:effectLst>
                  <a:outerShdw blurRad="38100" dist="38100" dir="2700000" algn="tl">
                    <a:srgbClr val="000000">
                      <a:alpha val="43137"/>
                    </a:srgbClr>
                  </a:outerShdw>
                </a:effectLst>
              </a:rPr>
              <a:t>Lc</a:t>
            </a:r>
            <a:r>
              <a:rPr lang="es-CL" b="1" dirty="0">
                <a:effectLst>
                  <a:outerShdw blurRad="38100" dist="38100" dir="2700000" algn="tl">
                    <a:srgbClr val="000000">
                      <a:alpha val="43137"/>
                    </a:srgbClr>
                  </a:outerShdw>
                </a:effectLst>
              </a:rPr>
              <a:t>. 18:35-43, también encontrado en el Corán): Él le suplicó misericordia y Jesús le dijo que fue salvado gracias a su fe.</a:t>
            </a:r>
          </a:p>
          <a:p>
            <a:pPr>
              <a:buFont typeface="+mj-lt"/>
              <a:buAutoNum type="arabicPeriod"/>
            </a:pPr>
            <a:r>
              <a:rPr lang="es-CL" b="1" dirty="0">
                <a:effectLst>
                  <a:outerShdw blurRad="38100" dist="38100" dir="2700000" algn="tl">
                    <a:srgbClr val="000000">
                      <a:alpha val="43137"/>
                    </a:srgbClr>
                  </a:outerShdw>
                </a:effectLst>
              </a:rPr>
              <a:t>El de Betsaida (Mc. 8:22-26): A quien sanó poniéndole saliva en los ojos e imponiéndole las manos.</a:t>
            </a:r>
          </a:p>
          <a:p>
            <a:pPr>
              <a:buFont typeface="+mj-lt"/>
              <a:buAutoNum type="arabicPeriod"/>
            </a:pPr>
            <a:r>
              <a:rPr lang="es-CL" b="1" dirty="0">
                <a:effectLst>
                  <a:outerShdw blurRad="38100" dist="38100" dir="2700000" algn="tl">
                    <a:srgbClr val="000000">
                      <a:alpha val="43137"/>
                    </a:srgbClr>
                  </a:outerShdw>
                </a:effectLst>
              </a:rPr>
              <a:t>El ciego de nacimiento (</a:t>
            </a:r>
            <a:r>
              <a:rPr lang="es-CL" b="1" dirty="0" err="1">
                <a:effectLst>
                  <a:outerShdw blurRad="38100" dist="38100" dir="2700000" algn="tl">
                    <a:srgbClr val="000000">
                      <a:alpha val="43137"/>
                    </a:srgbClr>
                  </a:outerShdw>
                </a:effectLst>
              </a:rPr>
              <a:t>Jn</a:t>
            </a:r>
            <a:r>
              <a:rPr lang="es-CL" b="1" dirty="0">
                <a:effectLst>
                  <a:outerShdw blurRad="38100" dist="38100" dir="2700000" algn="tl">
                    <a:srgbClr val="000000">
                      <a:alpha val="43137"/>
                    </a:srgbClr>
                  </a:outerShdw>
                </a:effectLst>
              </a:rPr>
              <a:t>. 9:1-41): Jesús lo sanó restregando lodo hecho con su propia saliva en los ojos del ciego, a quien luego mandó lavarse en la piscina de Siloé ("enviado").</a:t>
            </a:r>
          </a:p>
          <a:p>
            <a:pPr>
              <a:buFont typeface="+mj-lt"/>
              <a:buAutoNum type="arabicPeriod"/>
            </a:pPr>
            <a:endParaRPr lang="es-CL" b="1" dirty="0">
              <a:effectLst>
                <a:outerShdw blurRad="38100" dist="38100" dir="2700000" algn="tl">
                  <a:srgbClr val="000000">
                    <a:alpha val="43137"/>
                  </a:srgbClr>
                </a:outerShdw>
              </a:effectLst>
            </a:endParaRPr>
          </a:p>
        </p:txBody>
      </p:sp>
      <p:pic>
        <p:nvPicPr>
          <p:cNvPr id="5" name="Imagen 4">
            <a:extLst>
              <a:ext uri="{FF2B5EF4-FFF2-40B4-BE49-F238E27FC236}">
                <a16:creationId xmlns:a16="http://schemas.microsoft.com/office/drawing/2014/main" id="{C37217B6-7A2E-440C-A6CB-4FC1D8CEA5AA}"/>
              </a:ext>
            </a:extLst>
          </p:cNvPr>
          <p:cNvPicPr>
            <a:picLocks noChangeAspect="1"/>
          </p:cNvPicPr>
          <p:nvPr/>
        </p:nvPicPr>
        <p:blipFill>
          <a:blip r:embed="rId2"/>
          <a:stretch>
            <a:fillRect/>
          </a:stretch>
        </p:blipFill>
        <p:spPr>
          <a:xfrm>
            <a:off x="8119571" y="1118549"/>
            <a:ext cx="3593592" cy="51297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32694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DEACE8-E455-4BA9-AC6A-5C782F4C2F7F}"/>
              </a:ext>
            </a:extLst>
          </p:cNvPr>
          <p:cNvSpPr>
            <a:spLocks noGrp="1"/>
          </p:cNvSpPr>
          <p:nvPr>
            <p:ph type="title"/>
          </p:nvPr>
        </p:nvSpPr>
        <p:spPr/>
        <p:txBody>
          <a:bodyPr/>
          <a:lstStyle/>
          <a:p>
            <a:r>
              <a:rPr lang="es-CL" b="1" dirty="0">
                <a:effectLst>
                  <a:outerShdw blurRad="38100" dist="38100" dir="2700000" algn="tl">
                    <a:srgbClr val="000000">
                      <a:alpha val="43137"/>
                    </a:srgbClr>
                  </a:outerShdw>
                </a:effectLst>
              </a:rPr>
              <a:t>2 curaciones de leprosos</a:t>
            </a:r>
          </a:p>
        </p:txBody>
      </p:sp>
      <p:sp>
        <p:nvSpPr>
          <p:cNvPr id="3" name="Marcador de contenido 2">
            <a:extLst>
              <a:ext uri="{FF2B5EF4-FFF2-40B4-BE49-F238E27FC236}">
                <a16:creationId xmlns:a16="http://schemas.microsoft.com/office/drawing/2014/main" id="{AB48DD42-623D-4531-8F06-7F8B5B78EBC8}"/>
              </a:ext>
            </a:extLst>
          </p:cNvPr>
          <p:cNvSpPr>
            <a:spLocks noGrp="1"/>
          </p:cNvSpPr>
          <p:nvPr>
            <p:ph idx="1"/>
          </p:nvPr>
        </p:nvSpPr>
        <p:spPr>
          <a:xfrm>
            <a:off x="407532" y="2456953"/>
            <a:ext cx="7289331" cy="3515139"/>
          </a:xfrm>
        </p:spPr>
        <p:txBody>
          <a:bodyPr/>
          <a:lstStyle/>
          <a:p>
            <a:pPr>
              <a:buFont typeface="+mj-lt"/>
              <a:buAutoNum type="arabicPeriod"/>
            </a:pPr>
            <a:r>
              <a:rPr lang="es-CL" b="1" dirty="0">
                <a:effectLst>
                  <a:outerShdw blurRad="38100" dist="38100" dir="2700000" algn="tl">
                    <a:srgbClr val="000000">
                      <a:alpha val="43137"/>
                    </a:srgbClr>
                  </a:outerShdw>
                </a:effectLst>
              </a:rPr>
              <a:t>De un leproso de Galilea (Mt. 8:1-4, Mc. 1:40-45, </a:t>
            </a:r>
            <a:r>
              <a:rPr lang="es-CL" b="1" dirty="0" err="1">
                <a:effectLst>
                  <a:outerShdw blurRad="38100" dist="38100" dir="2700000" algn="tl">
                    <a:srgbClr val="000000">
                      <a:alpha val="43137"/>
                    </a:srgbClr>
                  </a:outerShdw>
                </a:effectLst>
              </a:rPr>
              <a:t>Lc</a:t>
            </a:r>
            <a:r>
              <a:rPr lang="es-CL" b="1" dirty="0">
                <a:effectLst>
                  <a:outerShdw blurRad="38100" dist="38100" dir="2700000" algn="tl">
                    <a:srgbClr val="000000">
                      <a:alpha val="43137"/>
                    </a:srgbClr>
                  </a:outerShdw>
                </a:effectLst>
              </a:rPr>
              <a:t>. 5:12-16, también encontrado en el Evangelio Egerton y en el Corán): fue curado al ser tocado por la mano de Jesús.</a:t>
            </a:r>
          </a:p>
          <a:p>
            <a:pPr>
              <a:buFont typeface="+mj-lt"/>
              <a:buAutoNum type="arabicPeriod"/>
            </a:pPr>
            <a:r>
              <a:rPr lang="es-CL" b="1" dirty="0">
                <a:effectLst>
                  <a:outerShdw blurRad="38100" dist="38100" dir="2700000" algn="tl">
                    <a:srgbClr val="000000">
                      <a:alpha val="43137"/>
                    </a:srgbClr>
                  </a:outerShdw>
                </a:effectLst>
              </a:rPr>
              <a:t>De diez leprosos (</a:t>
            </a:r>
            <a:r>
              <a:rPr lang="es-CL" b="1" dirty="0" err="1">
                <a:effectLst>
                  <a:outerShdw blurRad="38100" dist="38100" dir="2700000" algn="tl">
                    <a:srgbClr val="000000">
                      <a:alpha val="43137"/>
                    </a:srgbClr>
                  </a:outerShdw>
                </a:effectLst>
              </a:rPr>
              <a:t>Lc</a:t>
            </a:r>
            <a:r>
              <a:rPr lang="es-CL" b="1" dirty="0">
                <a:effectLst>
                  <a:outerShdw blurRad="38100" dist="38100" dir="2700000" algn="tl">
                    <a:srgbClr val="000000">
                      <a:alpha val="43137"/>
                    </a:srgbClr>
                  </a:outerShdw>
                </a:effectLst>
              </a:rPr>
              <a:t>. 17:11-19): iban camino a Jerusalén y Jesús los curó con el poder de su palabra.</a:t>
            </a:r>
          </a:p>
          <a:p>
            <a:pPr>
              <a:buFont typeface="+mj-lt"/>
              <a:buAutoNum type="arabicPeriod"/>
            </a:pPr>
            <a:endParaRPr lang="es-CL" b="1" dirty="0">
              <a:effectLst>
                <a:outerShdw blurRad="38100" dist="38100" dir="2700000" algn="tl">
                  <a:srgbClr val="000000">
                    <a:alpha val="43137"/>
                  </a:srgbClr>
                </a:outerShdw>
              </a:effectLst>
            </a:endParaRPr>
          </a:p>
        </p:txBody>
      </p:sp>
      <p:pic>
        <p:nvPicPr>
          <p:cNvPr id="5" name="Imagen 4">
            <a:extLst>
              <a:ext uri="{FF2B5EF4-FFF2-40B4-BE49-F238E27FC236}">
                <a16:creationId xmlns:a16="http://schemas.microsoft.com/office/drawing/2014/main" id="{40D474A1-22BE-4262-8F00-425EB8D560B3}"/>
              </a:ext>
            </a:extLst>
          </p:cNvPr>
          <p:cNvPicPr>
            <a:picLocks noChangeAspect="1"/>
          </p:cNvPicPr>
          <p:nvPr/>
        </p:nvPicPr>
        <p:blipFill>
          <a:blip r:embed="rId2"/>
          <a:stretch>
            <a:fillRect/>
          </a:stretch>
        </p:blipFill>
        <p:spPr>
          <a:xfrm>
            <a:off x="7290372" y="2091193"/>
            <a:ext cx="4585218" cy="45680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34980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66C3E3-FA11-42A9-94BB-A8783A2712B5}"/>
              </a:ext>
            </a:extLst>
          </p:cNvPr>
          <p:cNvSpPr>
            <a:spLocks noGrp="1"/>
          </p:cNvSpPr>
          <p:nvPr>
            <p:ph type="title"/>
          </p:nvPr>
        </p:nvSpPr>
        <p:spPr/>
        <p:txBody>
          <a:bodyPr/>
          <a:lstStyle/>
          <a:p>
            <a:r>
              <a:rPr lang="es-CL" b="1" dirty="0"/>
              <a:t>Otras 6 curaciones</a:t>
            </a:r>
            <a:br>
              <a:rPr lang="es-CL" b="1" dirty="0"/>
            </a:br>
            <a:endParaRPr lang="es-CL" b="1" dirty="0"/>
          </a:p>
        </p:txBody>
      </p:sp>
      <p:sp>
        <p:nvSpPr>
          <p:cNvPr id="3" name="Marcador de contenido 2">
            <a:extLst>
              <a:ext uri="{FF2B5EF4-FFF2-40B4-BE49-F238E27FC236}">
                <a16:creationId xmlns:a16="http://schemas.microsoft.com/office/drawing/2014/main" id="{3C46B949-199E-4A35-8C16-269EF48D02D8}"/>
              </a:ext>
            </a:extLst>
          </p:cNvPr>
          <p:cNvSpPr>
            <a:spLocks noGrp="1"/>
          </p:cNvSpPr>
          <p:nvPr>
            <p:ph idx="1"/>
          </p:nvPr>
        </p:nvSpPr>
        <p:spPr>
          <a:xfrm>
            <a:off x="444662" y="2608028"/>
            <a:ext cx="7244249" cy="3880236"/>
          </a:xfrm>
        </p:spPr>
        <p:txBody>
          <a:bodyPr>
            <a:normAutofit fontScale="92500" lnSpcReduction="20000"/>
          </a:bodyPr>
          <a:lstStyle/>
          <a:p>
            <a:pPr>
              <a:buFont typeface="+mj-lt"/>
              <a:buAutoNum type="arabicPeriod"/>
            </a:pPr>
            <a:r>
              <a:rPr lang="es-CL" b="1" dirty="0">
                <a:effectLst>
                  <a:outerShdw blurRad="38100" dist="38100" dir="2700000" algn="tl">
                    <a:srgbClr val="000000">
                      <a:alpha val="43137"/>
                    </a:srgbClr>
                  </a:outerShdw>
                </a:effectLst>
              </a:rPr>
              <a:t>La fiebre de la suegra de Pedro (Mt. 8:14-15, Mc. 1:29-31, </a:t>
            </a:r>
            <a:r>
              <a:rPr lang="es-CL" b="1" dirty="0" err="1">
                <a:effectLst>
                  <a:outerShdw blurRad="38100" dist="38100" dir="2700000" algn="tl">
                    <a:srgbClr val="000000">
                      <a:alpha val="43137"/>
                    </a:srgbClr>
                  </a:outerShdw>
                </a:effectLst>
              </a:rPr>
              <a:t>Lc</a:t>
            </a:r>
            <a:r>
              <a:rPr lang="es-CL" b="1" dirty="0">
                <a:effectLst>
                  <a:outerShdw blurRad="38100" dist="38100" dir="2700000" algn="tl">
                    <a:srgbClr val="000000">
                      <a:alpha val="43137"/>
                    </a:srgbClr>
                  </a:outerShdw>
                </a:effectLst>
              </a:rPr>
              <a:t>. 4:38-39): fue sanada en su casa en Cafarnaúm, al ser tomada por la mano de Jesús.</a:t>
            </a:r>
          </a:p>
          <a:p>
            <a:pPr>
              <a:buFont typeface="+mj-lt"/>
              <a:buAutoNum type="arabicPeriod"/>
            </a:pPr>
            <a:r>
              <a:rPr lang="es-CL" b="1" dirty="0">
                <a:effectLst>
                  <a:outerShdw blurRad="38100" dist="38100" dir="2700000" algn="tl">
                    <a:srgbClr val="000000">
                      <a:alpha val="43137"/>
                    </a:srgbClr>
                  </a:outerShdw>
                </a:effectLst>
              </a:rPr>
              <a:t>La mujer con flujo de sangre (Mt. 9:20-22, Mc. 5:25-34, </a:t>
            </a:r>
            <a:r>
              <a:rPr lang="es-CL" b="1" dirty="0" err="1">
                <a:effectLst>
                  <a:outerShdw blurRad="38100" dist="38100" dir="2700000" algn="tl">
                    <a:srgbClr val="000000">
                      <a:alpha val="43137"/>
                    </a:srgbClr>
                  </a:outerShdw>
                </a:effectLst>
              </a:rPr>
              <a:t>Lc</a:t>
            </a:r>
            <a:r>
              <a:rPr lang="es-CL" b="1" dirty="0">
                <a:effectLst>
                  <a:outerShdw blurRad="38100" dist="38100" dir="2700000" algn="tl">
                    <a:srgbClr val="000000">
                      <a:alpha val="43137"/>
                    </a:srgbClr>
                  </a:outerShdw>
                </a:effectLst>
              </a:rPr>
              <a:t>. 8:41-48): quien se sanó al tocar el manto de Jesús.</a:t>
            </a:r>
          </a:p>
          <a:p>
            <a:pPr>
              <a:buFont typeface="+mj-lt"/>
              <a:buAutoNum type="arabicPeriod"/>
            </a:pPr>
            <a:r>
              <a:rPr lang="es-CL" b="1" dirty="0">
                <a:effectLst>
                  <a:outerShdw blurRad="38100" dist="38100" dir="2700000" algn="tl">
                    <a:srgbClr val="000000">
                      <a:alpha val="43137"/>
                    </a:srgbClr>
                  </a:outerShdw>
                </a:effectLst>
              </a:rPr>
              <a:t>Un sordomudo en la Decápolis (Mc. 7:31-37): a quien sanó metiéndole los dedos en los oídos, escupiendo, tocándole la lengua y diciendo: "</a:t>
            </a:r>
            <a:r>
              <a:rPr lang="es-CL" b="1" dirty="0" err="1">
                <a:effectLst>
                  <a:outerShdw blurRad="38100" dist="38100" dir="2700000" algn="tl">
                    <a:srgbClr val="000000">
                      <a:alpha val="43137"/>
                    </a:srgbClr>
                  </a:outerShdw>
                </a:effectLst>
              </a:rPr>
              <a:t>Effatá</a:t>
            </a:r>
            <a:r>
              <a:rPr lang="es-CL" b="1" dirty="0">
                <a:effectLst>
                  <a:outerShdw blurRad="38100" dist="38100" dir="2700000" algn="tl">
                    <a:srgbClr val="000000">
                      <a:alpha val="43137"/>
                    </a:srgbClr>
                  </a:outerShdw>
                </a:effectLst>
              </a:rPr>
              <a:t>", que significa "ábrete".</a:t>
            </a:r>
          </a:p>
          <a:p>
            <a:pPr>
              <a:buFont typeface="+mj-lt"/>
              <a:buAutoNum type="arabicPeriod"/>
            </a:pPr>
            <a:r>
              <a:rPr lang="es-CL" b="1" dirty="0">
                <a:effectLst>
                  <a:outerShdw blurRad="38100" dist="38100" dir="2700000" algn="tl">
                    <a:srgbClr val="000000">
                      <a:alpha val="43137"/>
                    </a:srgbClr>
                  </a:outerShdw>
                </a:effectLst>
              </a:rPr>
              <a:t>El hidrópico (</a:t>
            </a:r>
            <a:r>
              <a:rPr lang="es-CL" b="1" dirty="0" err="1">
                <a:effectLst>
                  <a:outerShdw blurRad="38100" dist="38100" dir="2700000" algn="tl">
                    <a:srgbClr val="000000">
                      <a:alpha val="43137"/>
                    </a:srgbClr>
                  </a:outerShdw>
                </a:effectLst>
              </a:rPr>
              <a:t>Lc</a:t>
            </a:r>
            <a:r>
              <a:rPr lang="es-CL" b="1" dirty="0">
                <a:effectLst>
                  <a:outerShdw blurRad="38100" dist="38100" dir="2700000" algn="tl">
                    <a:srgbClr val="000000">
                      <a:alpha val="43137"/>
                    </a:srgbClr>
                  </a:outerShdw>
                </a:effectLst>
              </a:rPr>
              <a:t>. 14:1-6): Esta curación fue hecha un sábado en la casa de uno de los principales fariseos.</a:t>
            </a:r>
          </a:p>
          <a:p>
            <a:pPr>
              <a:buFont typeface="+mj-lt"/>
              <a:buAutoNum type="arabicPeriod"/>
            </a:pPr>
            <a:r>
              <a:rPr lang="es-CL" b="1" dirty="0">
                <a:effectLst>
                  <a:outerShdw blurRad="38100" dist="38100" dir="2700000" algn="tl">
                    <a:srgbClr val="000000">
                      <a:alpha val="43137"/>
                    </a:srgbClr>
                  </a:outerShdw>
                </a:effectLst>
              </a:rPr>
              <a:t>La oreja de </a:t>
            </a:r>
            <a:r>
              <a:rPr lang="es-CL" b="1" dirty="0" err="1">
                <a:effectLst>
                  <a:outerShdw blurRad="38100" dist="38100" dir="2700000" algn="tl">
                    <a:srgbClr val="000000">
                      <a:alpha val="43137"/>
                    </a:srgbClr>
                  </a:outerShdw>
                </a:effectLst>
              </a:rPr>
              <a:t>Malco</a:t>
            </a:r>
            <a:r>
              <a:rPr lang="es-CL" b="1" dirty="0">
                <a:effectLst>
                  <a:outerShdw blurRad="38100" dist="38100" dir="2700000" algn="tl">
                    <a:srgbClr val="000000">
                      <a:alpha val="43137"/>
                    </a:srgbClr>
                  </a:outerShdw>
                </a:effectLst>
              </a:rPr>
              <a:t> (</a:t>
            </a:r>
            <a:r>
              <a:rPr lang="es-CL" b="1" dirty="0" err="1">
                <a:effectLst>
                  <a:outerShdw blurRad="38100" dist="38100" dir="2700000" algn="tl">
                    <a:srgbClr val="000000">
                      <a:alpha val="43137"/>
                    </a:srgbClr>
                  </a:outerShdw>
                </a:effectLst>
              </a:rPr>
              <a:t>Lc</a:t>
            </a:r>
            <a:r>
              <a:rPr lang="es-CL" b="1" dirty="0">
                <a:effectLst>
                  <a:outerShdw blurRad="38100" dist="38100" dir="2700000" algn="tl">
                    <a:srgbClr val="000000">
                      <a:alpha val="43137"/>
                    </a:srgbClr>
                  </a:outerShdw>
                </a:effectLst>
              </a:rPr>
              <a:t>. 22:50-51): quien fue herido por un discípulo de Jesús, a quien Jesús reprendió por ello.</a:t>
            </a:r>
          </a:p>
          <a:p>
            <a:pPr>
              <a:buFont typeface="+mj-lt"/>
              <a:buAutoNum type="arabicPeriod"/>
            </a:pPr>
            <a:r>
              <a:rPr lang="es-CL" b="1" dirty="0">
                <a:effectLst>
                  <a:outerShdw blurRad="38100" dist="38100" dir="2700000" algn="tl">
                    <a:srgbClr val="000000">
                      <a:alpha val="43137"/>
                    </a:srgbClr>
                  </a:outerShdw>
                </a:effectLst>
              </a:rPr>
              <a:t>El hijo del alto oficial del rey (</a:t>
            </a:r>
            <a:r>
              <a:rPr lang="es-CL" b="1" dirty="0" err="1">
                <a:effectLst>
                  <a:outerShdw blurRad="38100" dist="38100" dir="2700000" algn="tl">
                    <a:srgbClr val="000000">
                      <a:alpha val="43137"/>
                    </a:srgbClr>
                  </a:outerShdw>
                </a:effectLst>
              </a:rPr>
              <a:t>Jn</a:t>
            </a:r>
            <a:r>
              <a:rPr lang="es-CL" b="1" dirty="0">
                <a:effectLst>
                  <a:outerShdw blurRad="38100" dist="38100" dir="2700000" algn="tl">
                    <a:srgbClr val="000000">
                      <a:alpha val="43137"/>
                    </a:srgbClr>
                  </a:outerShdw>
                </a:effectLst>
              </a:rPr>
              <a:t>. 4:46-54): Jesús y el oficial se encontraban en Caná, y el niño que moría se encontraba en </a:t>
            </a:r>
            <a:r>
              <a:rPr lang="es-CL" b="1" dirty="0" err="1">
                <a:effectLst>
                  <a:outerShdw blurRad="38100" dist="38100" dir="2700000" algn="tl">
                    <a:srgbClr val="000000">
                      <a:alpha val="43137"/>
                    </a:srgbClr>
                  </a:outerShdw>
                </a:effectLst>
              </a:rPr>
              <a:t>Cafarnaún</a:t>
            </a:r>
            <a:r>
              <a:rPr lang="es-CL" b="1" dirty="0">
                <a:effectLst>
                  <a:outerShdw blurRad="38100" dist="38100" dir="2700000" algn="tl">
                    <a:srgbClr val="000000">
                      <a:alpha val="43137"/>
                    </a:srgbClr>
                  </a:outerShdw>
                </a:effectLst>
              </a:rPr>
              <a:t>.</a:t>
            </a:r>
          </a:p>
          <a:p>
            <a:pPr>
              <a:buFont typeface="+mj-lt"/>
              <a:buAutoNum type="arabicPeriod"/>
            </a:pPr>
            <a:endParaRPr lang="es-CL" b="1" dirty="0">
              <a:effectLst>
                <a:outerShdw blurRad="38100" dist="38100" dir="2700000" algn="tl">
                  <a:srgbClr val="000000">
                    <a:alpha val="43137"/>
                  </a:srgbClr>
                </a:outerShdw>
              </a:effectLst>
            </a:endParaRPr>
          </a:p>
          <a:p>
            <a:pPr>
              <a:buFont typeface="+mj-lt"/>
              <a:buAutoNum type="arabicPeriod"/>
            </a:pPr>
            <a:endParaRPr lang="es-CL" b="1" dirty="0">
              <a:effectLst>
                <a:outerShdw blurRad="38100" dist="38100" dir="2700000" algn="tl">
                  <a:srgbClr val="000000">
                    <a:alpha val="43137"/>
                  </a:srgbClr>
                </a:outerShdw>
              </a:effectLst>
            </a:endParaRPr>
          </a:p>
        </p:txBody>
      </p:sp>
      <p:pic>
        <p:nvPicPr>
          <p:cNvPr id="9" name="Imagen 8">
            <a:extLst>
              <a:ext uri="{FF2B5EF4-FFF2-40B4-BE49-F238E27FC236}">
                <a16:creationId xmlns:a16="http://schemas.microsoft.com/office/drawing/2014/main" id="{C62DE2F7-799C-4105-BD69-2F8AD3B3A63C}"/>
              </a:ext>
            </a:extLst>
          </p:cNvPr>
          <p:cNvPicPr>
            <a:picLocks noChangeAspect="1"/>
          </p:cNvPicPr>
          <p:nvPr/>
        </p:nvPicPr>
        <p:blipFill>
          <a:blip r:embed="rId2"/>
          <a:stretch>
            <a:fillRect/>
          </a:stretch>
        </p:blipFill>
        <p:spPr>
          <a:xfrm>
            <a:off x="7876741" y="2323434"/>
            <a:ext cx="4079252" cy="375699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6631312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la de reuniones Ion">
  <a:themeElements>
    <a:clrScheme name="Sala de reuniones Ion">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Sala de reuniones 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la de reuniones 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F1C4790-FE3C-4020-8CA7-00621DA7BBBC}"/>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docProps/app.xml><?xml version="1.0" encoding="utf-8"?>
<Properties xmlns="http://schemas.openxmlformats.org/officeDocument/2006/extended-properties" xmlns:vt="http://schemas.openxmlformats.org/officeDocument/2006/docPropsVTypes">
  <Template>Ion Boardroom</Template>
  <TotalTime>234</TotalTime>
  <Words>3120</Words>
  <Application>Microsoft Office PowerPoint</Application>
  <PresentationFormat>Panorámica</PresentationFormat>
  <Paragraphs>135</Paragraphs>
  <Slides>29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29</vt:i4>
      </vt:variant>
    </vt:vector>
  </HeadingPairs>
  <TitlesOfParts>
    <vt:vector size="36" baseType="lpstr">
      <vt:lpstr>Arial</vt:lpstr>
      <vt:lpstr>Century Gothic</vt:lpstr>
      <vt:lpstr>NimbusSanL</vt:lpstr>
      <vt:lpstr>system-ui</vt:lpstr>
      <vt:lpstr>Wingdings 3</vt:lpstr>
      <vt:lpstr>Sala de reuniones Ion</vt:lpstr>
      <vt:lpstr>Ion</vt:lpstr>
      <vt:lpstr>Presentación de PowerPoint</vt:lpstr>
      <vt:lpstr> LA SANACIÓN DEL PARALÍTICO</vt:lpstr>
      <vt:lpstr>MILAGRO</vt:lpstr>
      <vt:lpstr>Clasificación 4 grupos</vt:lpstr>
      <vt:lpstr>7 enfermedades causadas por demonios </vt:lpstr>
      <vt:lpstr>5 curaciones de paralíticos</vt:lpstr>
      <vt:lpstr>4 curaciones de ciegos</vt:lpstr>
      <vt:lpstr>2 curaciones de leprosos</vt:lpstr>
      <vt:lpstr>Otras 6 curaciones </vt:lpstr>
      <vt:lpstr>5 Curaciones hechas de modo genérico </vt:lpstr>
      <vt:lpstr>10 milagros sobre la naturaleza Jesús obró también, según los evangelios, diez prodigios de tipo natural, en los que se pone de manifiesto la obediencia de las fuerzas naturales a su autoridad. </vt:lpstr>
      <vt:lpstr>Presentación de PowerPoint</vt:lpstr>
      <vt:lpstr>4 milagros sobre resurrección </vt:lpstr>
      <vt:lpstr> LA SANACIÓN DEL PARALÍTICO</vt:lpstr>
      <vt:lpstr>1 Cuando él entró otra vez en Capernaúm después de algunos días, se oyó que estaba en casa. </vt:lpstr>
      <vt:lpstr>Casas</vt:lpstr>
      <vt:lpstr>2 Muchos acudieron a él, de manera que ya no cabían ni ante la puerta; y él les hablaba la palabra. </vt:lpstr>
      <vt:lpstr>3 Entonces vinieron a él trayendo a un paralítico cargado por cuatro.  </vt:lpstr>
      <vt:lpstr>4 Y como no podían acercarlo a él debido al gentío, destaparon el techo donde Jesús estaba y, después de hacer una abertura, bajaron la camilla en que el paralítico estaba recostado.</vt:lpstr>
      <vt:lpstr>Tejas</vt:lpstr>
      <vt:lpstr>5 Y viendo Jesús la fe de ellos, dijo al paralítico: —Hijo, tus pecados te son perdonados.</vt:lpstr>
      <vt:lpstr>6 Algunos de los escribas estaban sentados allí y razonaban en sus corazones: </vt:lpstr>
      <vt:lpstr>7 —¿Por qué habla este así? ¡Blasfema! ¿Quién puede perdonar pecados sino uno solo, Dios?</vt:lpstr>
      <vt:lpstr>8 De inmediato Jesús, dándose cuenta en su espíritu de que razonaban así dentro de sí mismos, les dijo:—¿Por qué razonan así en sus corazones?</vt:lpstr>
      <vt:lpstr> 9 ¿Qué es más fácil, decir al paralítico: “Tus pecados te son perdonados”; o decirle: “Levántate, toma tu camilla y anda”? </vt:lpstr>
      <vt:lpstr>10 Pero, para que sepan que el Hijo del Hombre tiene autoridad para perdonar pecados en la tierra —dijo al paralítico—: </vt:lpstr>
      <vt:lpstr>11 A ti te digo, ¡levántate, toma tu camilla y vete a tu casa!</vt:lpstr>
      <vt:lpstr>12 Y se levantó, y en seguida tomó su camilla y salió en presencia de todos, de modo que todos se asombraron y glorificaron a Dios diciendo: —¡Jamás hemos visto cosa semejante!</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SANACIÓN DEL PARALÍTICO</dc:title>
  <dc:creator>francisco salvador</dc:creator>
  <cp:lastModifiedBy>francisco salvador</cp:lastModifiedBy>
  <cp:revision>22</cp:revision>
  <dcterms:created xsi:type="dcterms:W3CDTF">2020-09-14T18:59:47Z</dcterms:created>
  <dcterms:modified xsi:type="dcterms:W3CDTF">2020-09-15T00:19:12Z</dcterms:modified>
</cp:coreProperties>
</file>