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302" r:id="rId2"/>
    <p:sldId id="362" r:id="rId3"/>
    <p:sldId id="363" r:id="rId4"/>
    <p:sldId id="364" r:id="rId5"/>
    <p:sldId id="365" r:id="rId6"/>
    <p:sldId id="331" r:id="rId7"/>
    <p:sldId id="350" r:id="rId8"/>
    <p:sldId id="323" r:id="rId9"/>
    <p:sldId id="324" r:id="rId10"/>
    <p:sldId id="325" r:id="rId11"/>
    <p:sldId id="326" r:id="rId12"/>
    <p:sldId id="327" r:id="rId13"/>
    <p:sldId id="328" r:id="rId14"/>
    <p:sldId id="329" r:id="rId15"/>
    <p:sldId id="342" r:id="rId16"/>
    <p:sldId id="352" r:id="rId17"/>
    <p:sldId id="332" r:id="rId18"/>
    <p:sldId id="333" r:id="rId19"/>
    <p:sldId id="343" r:id="rId20"/>
    <p:sldId id="344" r:id="rId21"/>
    <p:sldId id="334" r:id="rId22"/>
    <p:sldId id="359" r:id="rId23"/>
    <p:sldId id="335" r:id="rId24"/>
    <p:sldId id="336" r:id="rId25"/>
    <p:sldId id="360" r:id="rId26"/>
    <p:sldId id="337" r:id="rId27"/>
    <p:sldId id="345" r:id="rId28"/>
    <p:sldId id="361" r:id="rId29"/>
    <p:sldId id="330" r:id="rId30"/>
    <p:sldId id="338" r:id="rId31"/>
    <p:sldId id="339" r:id="rId32"/>
    <p:sldId id="340" r:id="rId33"/>
    <p:sldId id="341" r:id="rId34"/>
    <p:sldId id="353" r:id="rId35"/>
    <p:sldId id="354" r:id="rId36"/>
    <p:sldId id="355" r:id="rId37"/>
    <p:sldId id="356" r:id="rId38"/>
    <p:sldId id="357" r:id="rId39"/>
    <p:sldId id="358"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cisco salvador" initials="fs" lastIdx="1" clrIdx="0">
    <p:extLst>
      <p:ext uri="{19B8F6BF-5375-455C-9EA6-DF929625EA0E}">
        <p15:presenceInfo xmlns:p15="http://schemas.microsoft.com/office/powerpoint/2012/main" userId="27b889a8739d2c0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28" autoAdjust="0"/>
    <p:restoredTop sz="94660"/>
  </p:normalViewPr>
  <p:slideViewPr>
    <p:cSldViewPr snapToGrid="0">
      <p:cViewPr varScale="1">
        <p:scale>
          <a:sx n="117" d="100"/>
          <a:sy n="117" d="100"/>
        </p:scale>
        <p:origin x="102" y="1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509A250-FF31-4206-8172-F9D3106AACB1}" type="datetimeFigureOut">
              <a:rPr lang="en-US" dirty="0"/>
              <a:t>6/8/2020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a:t>Haga clic para modificar el estilo de título del patrón</a:t>
            </a:r>
            <a:endParaRPr lang="en-US" dirty="0"/>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6/8/2020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6/8/2020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dirty="0"/>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9796027F-7875-4030-9381-8BD8C4F21935}" type="datetimeFigureOut">
              <a:rPr lang="en-US" dirty="0"/>
              <a:t>6/8/2020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6/8/2020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6/8/2020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6/8/2020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6/8/2020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7" name="Date Placeholder 4"/>
          <p:cNvSpPr>
            <a:spLocks noGrp="1"/>
          </p:cNvSpPr>
          <p:nvPr>
            <p:ph type="dt" sz="half" idx="10"/>
          </p:nvPr>
        </p:nvSpPr>
        <p:spPr/>
        <p:txBody>
          <a:bodyPr/>
          <a:lstStyle/>
          <a:p>
            <a:fld id="{4509A250-FF31-4206-8172-F9D3106AACB1}" type="datetimeFigureOut">
              <a:rPr lang="en-US" dirty="0"/>
              <a:t>6/8/2020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509A250-FF31-4206-8172-F9D3106AACB1}" type="datetimeFigureOut">
              <a:rPr lang="en-US" dirty="0"/>
              <a:t>6/8/2020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6/8/2020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s://es.qwe.wiki/w/index.php?title=Cornelius_of_Antioch&amp;action=edit&amp;redlink=1" TargetMode="External"/><Relationship Id="rId13" Type="http://schemas.openxmlformats.org/officeDocument/2006/relationships/hyperlink" Target="https://es.qwe.wiki/wiki/Asclepiades_of_Antioch" TargetMode="External"/><Relationship Id="rId18" Type="http://schemas.openxmlformats.org/officeDocument/2006/relationships/hyperlink" Target="https://es.qwe.wiki/wiki/Paul_of_Samosata" TargetMode="External"/><Relationship Id="rId3" Type="http://schemas.openxmlformats.org/officeDocument/2006/relationships/hyperlink" Target="https://es.qwe.wiki/wiki/Saint_Peter" TargetMode="External"/><Relationship Id="rId7" Type="http://schemas.openxmlformats.org/officeDocument/2006/relationships/hyperlink" Target="https://es.qwe.wiki/wiki/Herodion_of_Antioch" TargetMode="External"/><Relationship Id="rId12" Type="http://schemas.openxmlformats.org/officeDocument/2006/relationships/hyperlink" Target="https://es.qwe.wiki/wiki/Serapion_of_Antioch" TargetMode="External"/><Relationship Id="rId17" Type="http://schemas.openxmlformats.org/officeDocument/2006/relationships/hyperlink" Target="https://es.qwe.wiki/wiki/Shapur_I" TargetMode="External"/><Relationship Id="rId2" Type="http://schemas.openxmlformats.org/officeDocument/2006/relationships/image" Target="../media/image42.jpeg"/><Relationship Id="rId16" Type="http://schemas.openxmlformats.org/officeDocument/2006/relationships/hyperlink" Target="https://es.qwe.wiki/wiki/Demetrius_of_Antioch" TargetMode="External"/><Relationship Id="rId20"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hyperlink" Target="https://es.qwe.wiki/wiki/Trajan" TargetMode="External"/><Relationship Id="rId11" Type="http://schemas.openxmlformats.org/officeDocument/2006/relationships/hyperlink" Target="https://es.qwe.wiki/wiki/Maximus_I_of_Antioch" TargetMode="External"/><Relationship Id="rId5" Type="http://schemas.openxmlformats.org/officeDocument/2006/relationships/hyperlink" Target="https://es.qwe.wiki/wiki/Ignatius_of_Antioch" TargetMode="External"/><Relationship Id="rId15" Type="http://schemas.openxmlformats.org/officeDocument/2006/relationships/hyperlink" Target="https://es.qwe.wiki/wiki/Decius" TargetMode="External"/><Relationship Id="rId10" Type="http://schemas.openxmlformats.org/officeDocument/2006/relationships/hyperlink" Target="https://es.qwe.wiki/wiki/Theophilus_of_Antioch" TargetMode="External"/><Relationship Id="rId19" Type="http://schemas.openxmlformats.org/officeDocument/2006/relationships/image" Target="../media/image43.jpeg"/><Relationship Id="rId4" Type="http://schemas.openxmlformats.org/officeDocument/2006/relationships/hyperlink" Target="https://es.qwe.wiki/wiki/Evodius" TargetMode="External"/><Relationship Id="rId9" Type="http://schemas.openxmlformats.org/officeDocument/2006/relationships/hyperlink" Target="https://es.qwe.wiki/wiki/Eros_of_Antioch" TargetMode="External"/><Relationship Id="rId14" Type="http://schemas.openxmlformats.org/officeDocument/2006/relationships/hyperlink" Target="https://es.qwe.wiki/wiki/Saint_Babylas"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2875"/>
          <a:stretch/>
        </p:blipFill>
        <p:spPr>
          <a:xfrm>
            <a:off x="3113315" y="-9072"/>
            <a:ext cx="9078685" cy="6876143"/>
          </a:xfrm>
          <a:prstGeom prst="rect">
            <a:avLst/>
          </a:prstGeom>
        </p:spPr>
      </p:pic>
      <p:sp>
        <p:nvSpPr>
          <p:cNvPr id="3" name="Content Placeholder 2"/>
          <p:cNvSpPr>
            <a:spLocks noGrp="1"/>
          </p:cNvSpPr>
          <p:nvPr>
            <p:ph idx="1"/>
          </p:nvPr>
        </p:nvSpPr>
        <p:spPr>
          <a:xfrm>
            <a:off x="0" y="0"/>
            <a:ext cx="4335236" cy="6858000"/>
          </a:xfrm>
        </p:spPr>
        <p:style>
          <a:lnRef idx="2">
            <a:schemeClr val="dk1">
              <a:shade val="50000"/>
            </a:schemeClr>
          </a:lnRef>
          <a:fillRef idx="1">
            <a:schemeClr val="dk1"/>
          </a:fillRef>
          <a:effectRef idx="0">
            <a:schemeClr val="dk1"/>
          </a:effectRef>
          <a:fontRef idx="minor">
            <a:schemeClr val="lt1"/>
          </a:fontRef>
        </p:style>
        <p:txBody>
          <a:bodyPr>
            <a:normAutofit lnSpcReduction="10000"/>
          </a:bodyPr>
          <a:lstStyle/>
          <a:p>
            <a:r>
              <a:rPr lang="es-CL" b="1" dirty="0">
                <a:effectLst>
                  <a:outerShdw blurRad="38100" dist="38100" dir="2700000" algn="tl">
                    <a:srgbClr val="000000">
                      <a:alpha val="43137"/>
                    </a:srgbClr>
                  </a:outerShdw>
                </a:effectLst>
              </a:rPr>
              <a:t>ANTES DEL ESTUDIO </a:t>
            </a:r>
          </a:p>
          <a:p>
            <a:r>
              <a:rPr lang="es-CL" b="1" dirty="0">
                <a:effectLst>
                  <a:outerShdw blurRad="38100" dist="38100" dir="2700000" algn="tl">
                    <a:srgbClr val="000000">
                      <a:alpha val="43137"/>
                    </a:srgbClr>
                  </a:outerShdw>
                </a:effectLst>
              </a:rPr>
              <a:t>¡Oh Señor, infinitamente bondadoso! Envía sobre nosotros la Gracia de tu espíritu santo, que otorga y fortalece nuestras fuerzas espirituales a fin de que, aplicándonos en la enseñanza propuesta crezcamos para tu gloria, ¡Oh, creador nuestro! Y para ser útiles también a nuestra iglesia y nuestro país. </a:t>
            </a:r>
          </a:p>
          <a:p>
            <a:r>
              <a:rPr lang="es-CL" b="1" dirty="0">
                <a:effectLst>
                  <a:outerShdw blurRad="38100" dist="38100" dir="2700000" algn="tl">
                    <a:srgbClr val="000000">
                      <a:alpha val="43137"/>
                    </a:srgbClr>
                  </a:outerShdw>
                </a:effectLst>
              </a:rPr>
              <a:t>DESPUES DEL ESTUDIO </a:t>
            </a:r>
          </a:p>
          <a:p>
            <a:r>
              <a:rPr lang="es-CL" b="1" dirty="0">
                <a:effectLst>
                  <a:outerShdw blurRad="38100" dist="38100" dir="2700000" algn="tl">
                    <a:srgbClr val="000000">
                      <a:alpha val="43137"/>
                    </a:srgbClr>
                  </a:outerShdw>
                </a:effectLst>
              </a:rPr>
              <a:t>Te agradecemos, ¡Oh creador! El habernos concedido tu gracia para escuchar la enseñanza. Bendice a nuestros superiores, Padres y maestros que nos guían en el conocimiento del bien y danos fuerza y firmeza para perseverar en nuestros estudios. </a:t>
            </a:r>
          </a:p>
        </p:txBody>
      </p:sp>
    </p:spTree>
    <p:extLst>
      <p:ext uri="{BB962C8B-B14F-4D97-AF65-F5344CB8AC3E}">
        <p14:creationId xmlns:p14="http://schemas.microsoft.com/office/powerpoint/2010/main" val="1051305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recetin.com/wp-content/uploads/2015/12/cami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0372" y="0"/>
            <a:ext cx="1028185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5918662" y="189579"/>
            <a:ext cx="5755000" cy="1400530"/>
          </a:xfrm>
        </p:spPr>
        <p:txBody>
          <a:bodyPr/>
          <a:lstStyle/>
          <a:p>
            <a:r>
              <a:rPr lang="es-CL" b="1" dirty="0">
                <a:solidFill>
                  <a:schemeClr val="bg1"/>
                </a:solidFill>
                <a:effectLst>
                  <a:outerShdw blurRad="38100" dist="38100" dir="2700000" algn="tl">
                    <a:srgbClr val="000000">
                      <a:alpha val="43137"/>
                    </a:srgbClr>
                  </a:outerShdw>
                </a:effectLst>
              </a:rPr>
              <a:t>Las Santas Escrituras </a:t>
            </a:r>
            <a:br>
              <a:rPr lang="es-CL" b="1" dirty="0">
                <a:solidFill>
                  <a:schemeClr val="bg1"/>
                </a:solidFill>
                <a:effectLst>
                  <a:outerShdw blurRad="38100" dist="38100" dir="2700000" algn="tl">
                    <a:srgbClr val="000000">
                      <a:alpha val="43137"/>
                    </a:srgbClr>
                  </a:outerShdw>
                </a:effectLst>
              </a:rPr>
            </a:br>
            <a:endParaRPr lang="es-CL" dirty="0">
              <a:solidFill>
                <a:schemeClr val="bg1"/>
              </a:solidFill>
            </a:endParaRPr>
          </a:p>
        </p:txBody>
      </p:sp>
      <p:sp>
        <p:nvSpPr>
          <p:cNvPr id="3" name="Marcador de contenido 2"/>
          <p:cNvSpPr>
            <a:spLocks noGrp="1"/>
          </p:cNvSpPr>
          <p:nvPr>
            <p:ph idx="1"/>
          </p:nvPr>
        </p:nvSpPr>
        <p:spPr>
          <a:xfrm>
            <a:off x="0" y="0"/>
            <a:ext cx="3025833" cy="6887585"/>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s-CL" sz="2800" b="1" dirty="0">
                <a:effectLst>
                  <a:outerShdw blurRad="38100" dist="38100" dir="2700000" algn="tl">
                    <a:srgbClr val="000000">
                      <a:alpha val="43137"/>
                    </a:srgbClr>
                  </a:outerShdw>
                </a:effectLst>
              </a:rPr>
              <a:t>Las Santas Escrituras nos conducen a Dios y abren el camino al conocimiento de Dios. </a:t>
            </a:r>
          </a:p>
          <a:p>
            <a:r>
              <a:rPr lang="es-CL" sz="2800" b="1" dirty="0">
                <a:effectLst>
                  <a:outerShdw blurRad="38100" dist="38100" dir="2700000" algn="tl">
                    <a:srgbClr val="000000">
                      <a:alpha val="43137"/>
                    </a:srgbClr>
                  </a:outerShdw>
                </a:effectLst>
              </a:rPr>
              <a:t>(San Juan Crisóstomo. Conversaciones sobre el Evangelio de Juan, 59:2) </a:t>
            </a:r>
          </a:p>
        </p:txBody>
      </p:sp>
    </p:spTree>
    <p:extLst>
      <p:ext uri="{BB962C8B-B14F-4D97-AF65-F5344CB8AC3E}">
        <p14:creationId xmlns:p14="http://schemas.microsoft.com/office/powerpoint/2010/main" val="1276513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0"/>
            <a:ext cx="3807229" cy="6870856"/>
          </a:xfrm>
        </p:spPr>
        <p:txBody>
          <a:bodyPr>
            <a:noAutofit/>
          </a:bodyPr>
          <a:lstStyle/>
          <a:p>
            <a:r>
              <a:rPr lang="es-CL" sz="2800" b="1" dirty="0">
                <a:effectLst>
                  <a:outerShdw blurRad="38100" dist="38100" dir="2700000" algn="tl">
                    <a:srgbClr val="000000">
                      <a:alpha val="43137"/>
                    </a:srgbClr>
                  </a:outerShdw>
                </a:effectLst>
              </a:rPr>
              <a:t>De todas las aflicciones que agobian a la raza humana, no hay una, ya sea espiritual o corporal, que no pueda ser sanada por las Santas Escrituras. </a:t>
            </a:r>
          </a:p>
          <a:p>
            <a:r>
              <a:rPr lang="es-CL" sz="2800" b="1" dirty="0">
                <a:effectLst>
                  <a:outerShdw blurRad="38100" dist="38100" dir="2700000" algn="tl">
                    <a:srgbClr val="000000">
                      <a:alpha val="43137"/>
                    </a:srgbClr>
                  </a:outerShdw>
                </a:effectLst>
              </a:rPr>
              <a:t>(San Juan Crisóstomo. Conversaciones sobre el Libro del Génesis. 29.1). </a:t>
            </a:r>
          </a:p>
        </p:txBody>
      </p:sp>
      <p:pic>
        <p:nvPicPr>
          <p:cNvPr id="2050" name="Picture 2" descr="http://www.roea.org/images/Parishes/st-john-chrysost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7229" y="0"/>
            <a:ext cx="8384771" cy="6870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289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otos0.mundofotos.net/2010/03_02_2010/thedreamofpuppet1265223368/mis-pies-en-la-oscurid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5976" y="0"/>
            <a:ext cx="1046602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1" y="0"/>
            <a:ext cx="4638503" cy="6858000"/>
          </a:xfrm>
        </p:spPr>
        <p:style>
          <a:lnRef idx="2">
            <a:schemeClr val="dk1">
              <a:shade val="50000"/>
            </a:schemeClr>
          </a:lnRef>
          <a:fillRef idx="1">
            <a:schemeClr val="dk1"/>
          </a:fillRef>
          <a:effectRef idx="0">
            <a:schemeClr val="dk1"/>
          </a:effectRef>
          <a:fontRef idx="minor">
            <a:schemeClr val="lt1"/>
          </a:fontRef>
        </p:style>
        <p:txBody>
          <a:bodyPr>
            <a:noAutofit/>
          </a:bodyPr>
          <a:lstStyle/>
          <a:p>
            <a:r>
              <a:rPr lang="es-CL" sz="2800" b="1" dirty="0">
                <a:effectLst>
                  <a:outerShdw blurRad="38100" dist="38100" dir="2700000" algn="tl">
                    <a:srgbClr val="000000">
                      <a:alpha val="43137"/>
                    </a:srgbClr>
                  </a:outerShdw>
                </a:effectLst>
              </a:rPr>
              <a:t>Así como aquellos que están privados de la luz no pueden caminar recto, así también aquellos que no contemplan el rayo de las Santas Escrituras han de pecar necesariamente, porque ellos caminan en la más profunda obscuridad. </a:t>
            </a:r>
          </a:p>
          <a:p>
            <a:r>
              <a:rPr lang="es-CL" sz="2800" b="1" dirty="0">
                <a:effectLst>
                  <a:outerShdw blurRad="38100" dist="38100" dir="2700000" algn="tl">
                    <a:srgbClr val="000000">
                      <a:alpha val="43137"/>
                    </a:srgbClr>
                  </a:outerShdw>
                </a:effectLst>
              </a:rPr>
              <a:t>(San Juan </a:t>
            </a:r>
            <a:r>
              <a:rPr lang="es-CL" sz="2800" b="1" dirty="0" err="1">
                <a:effectLst>
                  <a:outerShdw blurRad="38100" dist="38100" dir="2700000" algn="tl">
                    <a:srgbClr val="000000">
                      <a:alpha val="43137"/>
                    </a:srgbClr>
                  </a:outerShdw>
                </a:effectLst>
              </a:rPr>
              <a:t>Crisostomo</a:t>
            </a:r>
            <a:r>
              <a:rPr lang="es-CL" sz="2800" b="1" dirty="0">
                <a:effectLst>
                  <a:outerShdw blurRad="38100" dist="38100" dir="2700000" algn="tl">
                    <a:srgbClr val="000000">
                      <a:alpha val="43137"/>
                    </a:srgbClr>
                  </a:outerShdw>
                </a:effectLst>
              </a:rPr>
              <a:t>. Acerca de Romanos. 10.1) </a:t>
            </a:r>
          </a:p>
        </p:txBody>
      </p:sp>
    </p:spTree>
    <p:extLst>
      <p:ext uri="{BB962C8B-B14F-4D97-AF65-F5344CB8AC3E}">
        <p14:creationId xmlns:p14="http://schemas.microsoft.com/office/powerpoint/2010/main" val="1512201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media.licdn.com/mpr/mpr/AAEAAQAAAAAAAAQcAAAAJDIzMzViMmIyLWY5OGYtNGMzNC05MzkzLWY5YzAyM2FmOWEwMQ.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485228" y="199506"/>
            <a:ext cx="5300430" cy="2177935"/>
          </a:xfrm>
        </p:spPr>
        <p:txBody>
          <a:bodyPr>
            <a:normAutofit/>
          </a:bodyPr>
          <a:lstStyle/>
          <a:p>
            <a:pPr marL="0" indent="0">
              <a:buNone/>
            </a:pPr>
            <a:r>
              <a:rPr lang="es-CL" b="1" i="1" dirty="0">
                <a:effectLst>
                  <a:outerShdw blurRad="38100" dist="38100" dir="2700000" algn="tl">
                    <a:srgbClr val="000000">
                      <a:alpha val="43137"/>
                    </a:srgbClr>
                  </a:outerShdw>
                </a:effectLst>
              </a:rPr>
              <a:t>Un hombre humilde que vive una vida espiritual, cuando lee las Santas Escrituras, relacionará todo consigo mismo y no con otros. </a:t>
            </a:r>
          </a:p>
          <a:p>
            <a:pPr marL="0" indent="0">
              <a:buNone/>
            </a:pPr>
            <a:r>
              <a:rPr lang="es-CL" b="1" i="1" dirty="0">
                <a:effectLst>
                  <a:outerShdw blurRad="38100" dist="38100" dir="2700000" algn="tl">
                    <a:srgbClr val="000000">
                      <a:alpha val="43137"/>
                    </a:srgbClr>
                  </a:outerShdw>
                </a:effectLst>
              </a:rPr>
              <a:t>(San Marcos el Asceta. Sermón 1.6) </a:t>
            </a:r>
          </a:p>
          <a:p>
            <a:pPr marL="0" indent="0">
              <a:buNone/>
            </a:pPr>
            <a:endParaRPr lang="es-CL" i="1" dirty="0"/>
          </a:p>
          <a:p>
            <a:pPr marL="0" indent="0">
              <a:buNone/>
            </a:pPr>
            <a:endParaRPr lang="es-CL" i="1" dirty="0"/>
          </a:p>
          <a:p>
            <a:pPr marL="0" indent="0">
              <a:buNone/>
            </a:pPr>
            <a:endParaRPr lang="es-CL" i="1" dirty="0"/>
          </a:p>
        </p:txBody>
      </p:sp>
    </p:spTree>
    <p:extLst>
      <p:ext uri="{BB962C8B-B14F-4D97-AF65-F5344CB8AC3E}">
        <p14:creationId xmlns:p14="http://schemas.microsoft.com/office/powerpoint/2010/main" val="2750757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77180" y="295729"/>
            <a:ext cx="3795809" cy="6238075"/>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s-CL" sz="2800" b="1" dirty="0">
                <a:effectLst>
                  <a:outerShdw blurRad="38100" dist="38100" dir="2700000" algn="tl">
                    <a:srgbClr val="000000">
                      <a:alpha val="43137"/>
                    </a:srgbClr>
                  </a:outerShdw>
                </a:effectLst>
              </a:rPr>
              <a:t>En todo lo que encuentres en las Santas Escrituras, busca el propósito de las palabras, para que puedas entrar en la profundidad del pensamiento de los Santos y así les comprendas con mayor exactitud. </a:t>
            </a:r>
          </a:p>
        </p:txBody>
      </p:sp>
      <p:pic>
        <p:nvPicPr>
          <p:cNvPr id="5122" name="Picture 2" descr="http://comocualquiera.com/wp-content/uploads/2013/04/Fotolia_38579952_X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0439"/>
            <a:ext cx="7620000" cy="6868440"/>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número de diapositiva 3"/>
          <p:cNvSpPr>
            <a:spLocks noGrp="1"/>
          </p:cNvSpPr>
          <p:nvPr>
            <p:ph type="sldNum" sz="quarter" idx="12"/>
          </p:nvPr>
        </p:nvSpPr>
        <p:spPr/>
        <p:txBody>
          <a:bodyPr/>
          <a:lstStyle/>
          <a:p>
            <a:fld id="{D57F1E4F-1CFF-5643-939E-02111984F565}" type="slidenum">
              <a:rPr lang="en-US" smtClean="0"/>
              <a:t>14</a:t>
            </a:fld>
            <a:endParaRPr lang="en-US" dirty="0"/>
          </a:p>
        </p:txBody>
      </p:sp>
    </p:spTree>
    <p:extLst>
      <p:ext uri="{BB962C8B-B14F-4D97-AF65-F5344CB8AC3E}">
        <p14:creationId xmlns:p14="http://schemas.microsoft.com/office/powerpoint/2010/main" val="1272507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cdn.tradyouth.org/uploads/2015/07/kneel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0" y="-20155"/>
            <a:ext cx="1220135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355167" y="295729"/>
            <a:ext cx="3298755" cy="5795681"/>
          </a:xfrm>
        </p:spPr>
        <p:txBody>
          <a:bodyPr>
            <a:normAutofit/>
          </a:bodyPr>
          <a:lstStyle/>
          <a:p>
            <a:pPr marL="0" indent="0">
              <a:buNone/>
            </a:pPr>
            <a:r>
              <a:rPr lang="es-CL" sz="2400" b="1" i="1" dirty="0">
                <a:effectLst>
                  <a:outerShdw blurRad="38100" dist="38100" dir="2700000" algn="tl">
                    <a:srgbClr val="000000">
                      <a:alpha val="43137"/>
                    </a:srgbClr>
                  </a:outerShdw>
                </a:effectLst>
              </a:rPr>
              <a:t>No te acerques a la lectura de la Divina Escritura sin oración y pidiendo la ayuda de Dios. </a:t>
            </a:r>
          </a:p>
          <a:p>
            <a:pPr marL="0" indent="0">
              <a:buNone/>
            </a:pPr>
            <a:r>
              <a:rPr lang="es-CL" sz="2400" b="1" i="1" dirty="0">
                <a:effectLst>
                  <a:outerShdw blurRad="38100" dist="38100" dir="2700000" algn="tl">
                    <a:srgbClr val="000000">
                      <a:alpha val="43137"/>
                    </a:srgbClr>
                  </a:outerShdw>
                </a:effectLst>
              </a:rPr>
              <a:t>Considera que la oración es la clave al verdadero entendimiento de aquello que es dicho en las Santas Escrituras. </a:t>
            </a:r>
          </a:p>
          <a:p>
            <a:pPr marL="0" indent="0">
              <a:buNone/>
            </a:pPr>
            <a:r>
              <a:rPr lang="es-CL" sz="2400" b="1" i="1" dirty="0">
                <a:effectLst>
                  <a:outerShdw blurRad="38100" dist="38100" dir="2700000" algn="tl">
                    <a:srgbClr val="000000">
                      <a:alpha val="43137"/>
                    </a:srgbClr>
                  </a:outerShdw>
                </a:effectLst>
              </a:rPr>
              <a:t>(San Isaac el Sirio. Sermón 1.85) </a:t>
            </a:r>
          </a:p>
          <a:p>
            <a:pPr marL="0" indent="0">
              <a:buNone/>
            </a:pPr>
            <a:endParaRPr lang="es-CL" sz="2400" i="1" dirty="0"/>
          </a:p>
        </p:txBody>
      </p:sp>
    </p:spTree>
    <p:extLst>
      <p:ext uri="{BB962C8B-B14F-4D97-AF65-F5344CB8AC3E}">
        <p14:creationId xmlns:p14="http://schemas.microsoft.com/office/powerpoint/2010/main" val="2248068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375149" y="0"/>
            <a:ext cx="3032531" cy="6858000"/>
          </a:xfrm>
        </p:spPr>
        <p:txBody>
          <a:bodyPr>
            <a:normAutofit fontScale="92500" lnSpcReduction="20000"/>
          </a:bodyPr>
          <a:lstStyle/>
          <a:p>
            <a:r>
              <a:rPr lang="es-CL" b="1" dirty="0">
                <a:effectLst>
                  <a:outerShdw blurRad="38100" dist="38100" dir="2700000" algn="tl">
                    <a:srgbClr val="000000">
                      <a:alpha val="43137"/>
                    </a:srgbClr>
                  </a:outerShdw>
                </a:effectLst>
              </a:rPr>
              <a:t>Cuando comiences a leer o a escuchar las Santas Escrituras, ora a Dios así: “Señor Jesucristo, abre los oídos y los ojos de mi corazón para que pueda escuchar tus palabras y comprenderlas, y pueda así cumplir tu voluntad.” </a:t>
            </a:r>
          </a:p>
          <a:p>
            <a:r>
              <a:rPr lang="es-CL" b="1" dirty="0">
                <a:effectLst>
                  <a:outerShdw blurRad="38100" dist="38100" dir="2700000" algn="tl">
                    <a:srgbClr val="000000">
                      <a:alpha val="43137"/>
                    </a:srgbClr>
                  </a:outerShdw>
                </a:effectLst>
              </a:rPr>
              <a:t>Ora siempre a Dios de esta manera, para que El pueda iluminar tu mente y abrir para ti el poder de sus palabras. Muchos, habiendo confiado en su propio razonamiento, se han retirado decepcionados. </a:t>
            </a:r>
          </a:p>
          <a:p>
            <a:r>
              <a:rPr lang="es-CL" b="1" dirty="0">
                <a:effectLst>
                  <a:outerShdw blurRad="38100" dist="38100" dir="2700000" algn="tl">
                    <a:srgbClr val="000000">
                      <a:alpha val="43137"/>
                    </a:srgbClr>
                  </a:outerShdw>
                </a:effectLst>
              </a:rPr>
              <a:t>(San </a:t>
            </a:r>
            <a:r>
              <a:rPr lang="es-CL" b="1" dirty="0" err="1">
                <a:effectLst>
                  <a:outerShdw blurRad="38100" dist="38100" dir="2700000" algn="tl">
                    <a:srgbClr val="000000">
                      <a:alpha val="43137"/>
                    </a:srgbClr>
                  </a:outerShdw>
                </a:effectLst>
              </a:rPr>
              <a:t>Efrain</a:t>
            </a:r>
            <a:r>
              <a:rPr lang="es-CL" b="1" dirty="0">
                <a:effectLst>
                  <a:outerShdw blurRad="38100" dist="38100" dir="2700000" algn="tl">
                    <a:srgbClr val="000000">
                      <a:alpha val="43137"/>
                    </a:srgbClr>
                  </a:outerShdw>
                </a:effectLst>
              </a:rPr>
              <a:t> el Sirio) </a:t>
            </a:r>
          </a:p>
        </p:txBody>
      </p:sp>
      <p:pic>
        <p:nvPicPr>
          <p:cNvPr id="7170" name="Picture 2" descr="http://www.pravoslavie.ru/sas/image/102103/210324.p.jpg?mtime=14391555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7680" y="0"/>
            <a:ext cx="476970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The Orthodox Study Bible | Ancient Faith Store">
            <a:extLst>
              <a:ext uri="{FF2B5EF4-FFF2-40B4-BE49-F238E27FC236}">
                <a16:creationId xmlns:a16="http://schemas.microsoft.com/office/drawing/2014/main" id="{D2EBC131-7CF9-49CE-9E72-21BC1A86E1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75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121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14342" y="295729"/>
            <a:ext cx="4480192" cy="6264875"/>
          </a:xfrm>
        </p:spPr>
        <p:txBody>
          <a:bodyPr>
            <a:normAutofit fontScale="92500" lnSpcReduction="10000"/>
          </a:bodyPr>
          <a:lstStyle/>
          <a:p>
            <a:r>
              <a:rPr lang="es-CL" b="1" dirty="0">
                <a:effectLst>
                  <a:outerShdw blurRad="38100" dist="38100" dir="2700000" algn="tl">
                    <a:srgbClr val="000000">
                      <a:alpha val="43137"/>
                    </a:srgbClr>
                  </a:outerShdw>
                </a:effectLst>
              </a:rPr>
              <a:t>Los orgullosos pecan grandemente cuando después de estudiar literatura secular y haber cambiado a las Santas Escrituras, consideran que todo lo que dicen es la Ley de Dios, y no procuran conocer el pensamiento de los Profetas y Apóstoles, mas buscan extraer de las Escrituras textos inadecuados para sus propios pensamientos, como si fuese una buena obra y no la más sucia forma de estudio, distorsionar los pensamientos de la Escritura y someterlos a sus propias intenciones, a pesar de obvias contradicciones… Es propio de niños y charlatanes tratar de enseñar lo que no conocen. </a:t>
            </a:r>
          </a:p>
          <a:p>
            <a:r>
              <a:rPr lang="es-CL" b="1" dirty="0">
                <a:effectLst>
                  <a:outerShdw blurRad="38100" dist="38100" dir="2700000" algn="tl">
                    <a:srgbClr val="000000">
                      <a:alpha val="43137"/>
                    </a:srgbClr>
                  </a:outerShdw>
                </a:effectLst>
              </a:rPr>
              <a:t>(San Jerónimo. Carta a San Paulino) </a:t>
            </a:r>
            <a:endParaRPr lang="es-CL" dirty="0"/>
          </a:p>
        </p:txBody>
      </p:sp>
      <p:pic>
        <p:nvPicPr>
          <p:cNvPr id="8194" name="Picture 2" descr="http://2.bp.blogspot.com/_UaWuepNWh7A/TPAIIz7xaVI/AAAAAAAAAQs/mM4EUnzRJh0/s1600/P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53654">
            <a:off x="5136601" y="338076"/>
            <a:ext cx="3309893" cy="432832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i.ytimg.com/vi/0WiucJbYJeY/h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50144">
            <a:off x="6699644" y="2465557"/>
            <a:ext cx="5101656" cy="3826243"/>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número de diapositiva 1"/>
          <p:cNvSpPr>
            <a:spLocks noGrp="1"/>
          </p:cNvSpPr>
          <p:nvPr>
            <p:ph type="sldNum" sz="quarter" idx="12"/>
          </p:nvPr>
        </p:nvSpPr>
        <p:spPr/>
        <p:txBody>
          <a:bodyPr/>
          <a:lstStyle/>
          <a:p>
            <a:fld id="{D57F1E4F-1CFF-5643-939E-02111984F565}" type="slidenum">
              <a:rPr lang="en-US" smtClean="0"/>
              <a:t>17</a:t>
            </a:fld>
            <a:endParaRPr lang="en-US" dirty="0"/>
          </a:p>
        </p:txBody>
      </p:sp>
    </p:spTree>
    <p:extLst>
      <p:ext uri="{BB962C8B-B14F-4D97-AF65-F5344CB8AC3E}">
        <p14:creationId xmlns:p14="http://schemas.microsoft.com/office/powerpoint/2010/main" val="625458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orthodoxchurchinhongkong.org/wp-content/uploads/2013/04/The-Tradition-was-called-Apostolic-because-it-was-delivered-by-the-Apostles-to-the-Church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3771" cy="5343525"/>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142875" y="4791075"/>
            <a:ext cx="11734800" cy="1933574"/>
          </a:xfrm>
        </p:spPr>
        <p:style>
          <a:lnRef idx="2">
            <a:schemeClr val="dk1">
              <a:shade val="50000"/>
            </a:schemeClr>
          </a:lnRef>
          <a:fillRef idx="1">
            <a:schemeClr val="dk1"/>
          </a:fillRef>
          <a:effectRef idx="0">
            <a:schemeClr val="dk1"/>
          </a:effectRef>
          <a:fontRef idx="minor">
            <a:schemeClr val="lt1"/>
          </a:fontRef>
        </p:style>
        <p:txBody>
          <a:bodyPr>
            <a:normAutofit fontScale="85000" lnSpcReduction="20000"/>
          </a:bodyPr>
          <a:lstStyle/>
          <a:p>
            <a:r>
              <a:rPr lang="es-CL" sz="6500" b="1" dirty="0">
                <a:effectLst>
                  <a:outerShdw blurRad="38100" dist="38100" dir="2700000" algn="tl">
                    <a:srgbClr val="000000">
                      <a:alpha val="43137"/>
                    </a:srgbClr>
                  </a:outerShdw>
                </a:effectLst>
              </a:rPr>
              <a:t>La Santa Tradición </a:t>
            </a:r>
          </a:p>
          <a:p>
            <a:r>
              <a:rPr lang="es-CL" b="1" dirty="0">
                <a:effectLst>
                  <a:outerShdw blurRad="38100" dist="38100" dir="2700000" algn="tl">
                    <a:srgbClr val="000000">
                      <a:alpha val="43137"/>
                    </a:srgbClr>
                  </a:outerShdw>
                </a:effectLst>
              </a:rPr>
              <a:t>63. Si alguien desea protegerse de engaños y seguir saludable en la fe, debe primero someter su fe a la autoridad de las Santas Escrituras, y después a la Tradición de la Iglesia. </a:t>
            </a:r>
          </a:p>
          <a:p>
            <a:r>
              <a:rPr lang="es-CL" b="1" dirty="0">
                <a:effectLst>
                  <a:outerShdw blurRad="38100" dist="38100" dir="2700000" algn="tl">
                    <a:srgbClr val="000000">
                      <a:alpha val="43137"/>
                    </a:srgbClr>
                  </a:outerShdw>
                </a:effectLst>
              </a:rPr>
              <a:t>Pero alguno preguntará: ¿Acaso no es suficiente el Canon de la Escritura para todo? Y ¿Por qué debemos agregar a todo la autoridad de la Tradición? </a:t>
            </a:r>
          </a:p>
        </p:txBody>
      </p:sp>
    </p:spTree>
    <p:extLst>
      <p:ext uri="{BB962C8B-B14F-4D97-AF65-F5344CB8AC3E}">
        <p14:creationId xmlns:p14="http://schemas.microsoft.com/office/powerpoint/2010/main" val="1778158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impulsonegocios.com/resources/original/IN_2015/-marcos/diariopapel19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548" y="0"/>
            <a:ext cx="12356548" cy="6950558"/>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265114" y="295730"/>
            <a:ext cx="3703466" cy="4552496"/>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s-CL" b="1" dirty="0">
                <a:effectLst>
                  <a:outerShdw blurRad="38100" dist="38100" dir="2700000" algn="tl">
                    <a:srgbClr val="000000">
                      <a:alpha val="43137"/>
                    </a:srgbClr>
                  </a:outerShdw>
                </a:effectLst>
              </a:rPr>
              <a:t>Esto es porque no todos comprenden las Escrituras de la misma forma, por que uno las explica a su manera, y otro de algún otro modo, de modo que es posible obtener de allí tantos pensamientos distintos como haya cabezas. </a:t>
            </a:r>
          </a:p>
          <a:p>
            <a:r>
              <a:rPr lang="es-CL" b="1" dirty="0">
                <a:effectLst>
                  <a:outerShdw blurRad="38100" dist="38100" dir="2700000" algn="tl">
                    <a:srgbClr val="000000">
                      <a:alpha val="43137"/>
                    </a:srgbClr>
                  </a:outerShdw>
                </a:effectLst>
              </a:rPr>
              <a:t>Por tanto, es necesario ser guiado por el entendimiento de la Iglesia</a:t>
            </a:r>
            <a:endParaRPr lang="es-CL" dirty="0"/>
          </a:p>
        </p:txBody>
      </p:sp>
      <p:sp>
        <p:nvSpPr>
          <p:cNvPr id="4" name="Marcador de número de diapositiva 3"/>
          <p:cNvSpPr>
            <a:spLocks noGrp="1"/>
          </p:cNvSpPr>
          <p:nvPr>
            <p:ph type="sldNum" sz="quarter" idx="12"/>
          </p:nvPr>
        </p:nvSpPr>
        <p:spPr/>
        <p:txBody>
          <a:bodyPr/>
          <a:lstStyle/>
          <a:p>
            <a:fld id="{D57F1E4F-1CFF-5643-939E-02111984F565}" type="slidenum">
              <a:rPr lang="en-US" smtClean="0"/>
              <a:t>19</a:t>
            </a:fld>
            <a:endParaRPr lang="en-US" dirty="0"/>
          </a:p>
        </p:txBody>
      </p:sp>
    </p:spTree>
    <p:extLst>
      <p:ext uri="{BB962C8B-B14F-4D97-AF65-F5344CB8AC3E}">
        <p14:creationId xmlns:p14="http://schemas.microsoft.com/office/powerpoint/2010/main" val="2874452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8E7FE5-8F81-4128-ADBB-B86273371127}"/>
              </a:ext>
            </a:extLst>
          </p:cNvPr>
          <p:cNvSpPr>
            <a:spLocks noGrp="1"/>
          </p:cNvSpPr>
          <p:nvPr>
            <p:ph type="title"/>
          </p:nvPr>
        </p:nvSpPr>
        <p:spPr/>
        <p:txBody>
          <a:bodyPr/>
          <a:lstStyle/>
          <a:p>
            <a:endParaRPr lang="es-CL"/>
          </a:p>
        </p:txBody>
      </p:sp>
      <p:pic>
        <p:nvPicPr>
          <p:cNvPr id="5" name="Marcador de contenido 4">
            <a:extLst>
              <a:ext uri="{FF2B5EF4-FFF2-40B4-BE49-F238E27FC236}">
                <a16:creationId xmlns:a16="http://schemas.microsoft.com/office/drawing/2014/main" id="{46E51A4B-26DC-41E5-AFE4-E7A7C8325540}"/>
              </a:ext>
            </a:extLst>
          </p:cNvPr>
          <p:cNvPicPr>
            <a:picLocks noGrp="1" noChangeAspect="1"/>
          </p:cNvPicPr>
          <p:nvPr>
            <p:ph idx="1"/>
          </p:nvPr>
        </p:nvPicPr>
        <p:blipFill>
          <a:blip r:embed="rId2"/>
          <a:stretch>
            <a:fillRect/>
          </a:stretch>
        </p:blipFill>
        <p:spPr>
          <a:xfrm>
            <a:off x="2675466" y="452718"/>
            <a:ext cx="6469231" cy="6085745"/>
          </a:xfrm>
        </p:spPr>
      </p:pic>
    </p:spTree>
    <p:extLst>
      <p:ext uri="{BB962C8B-B14F-4D97-AF65-F5344CB8AC3E}">
        <p14:creationId xmlns:p14="http://schemas.microsoft.com/office/powerpoint/2010/main" val="3574036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40405" y="531159"/>
            <a:ext cx="4261707" cy="5795681"/>
          </a:xfrm>
        </p:spPr>
        <p:txBody>
          <a:bodyPr/>
          <a:lstStyle/>
          <a:p>
            <a:r>
              <a:rPr lang="es-CL" b="1" dirty="0">
                <a:effectLst>
                  <a:outerShdw blurRad="38100" dist="38100" dir="2700000" algn="tl">
                    <a:srgbClr val="000000">
                      <a:alpha val="43137"/>
                    </a:srgbClr>
                  </a:outerShdw>
                </a:effectLst>
              </a:rPr>
              <a:t>¿Qué es Tradición? </a:t>
            </a:r>
          </a:p>
          <a:p>
            <a:r>
              <a:rPr lang="es-CL" b="1" dirty="0">
                <a:effectLst>
                  <a:outerShdw blurRad="38100" dist="38100" dir="2700000" algn="tl">
                    <a:srgbClr val="000000">
                      <a:alpha val="43137"/>
                    </a:srgbClr>
                  </a:outerShdw>
                </a:effectLst>
              </a:rPr>
              <a:t>Es aquello que ha sido comprendido por todos, en todas partes y en todos los tiempos. </a:t>
            </a:r>
          </a:p>
          <a:p>
            <a:r>
              <a:rPr lang="es-CL" b="1" dirty="0">
                <a:effectLst>
                  <a:outerShdw blurRad="38100" dist="38100" dir="2700000" algn="tl">
                    <a:srgbClr val="000000">
                      <a:alpha val="43137"/>
                    </a:srgbClr>
                  </a:outerShdw>
                </a:effectLst>
              </a:rPr>
              <a:t>Es aquello que has recibido y no lo que tú supones.</a:t>
            </a:r>
          </a:p>
          <a:p>
            <a:r>
              <a:rPr lang="es-CL" b="1" dirty="0">
                <a:effectLst>
                  <a:outerShdw blurRad="38100" dist="38100" dir="2700000" algn="tl">
                    <a:srgbClr val="000000">
                      <a:alpha val="43137"/>
                    </a:srgbClr>
                  </a:outerShdw>
                </a:effectLst>
              </a:rPr>
              <a:t>Entonces, </a:t>
            </a:r>
            <a:r>
              <a:rPr lang="es-CL" b="1" dirty="0">
                <a:solidFill>
                  <a:srgbClr val="FFFF00"/>
                </a:solidFill>
                <a:effectLst>
                  <a:outerShdw blurRad="38100" dist="38100" dir="2700000" algn="tl">
                    <a:srgbClr val="000000">
                      <a:alpha val="43137"/>
                    </a:srgbClr>
                  </a:outerShdw>
                </a:effectLst>
              </a:rPr>
              <a:t>nuestro trabajo no es dirigir la fe hacia donde deseamos que vaya, sino seguirla adonde nos lleva</a:t>
            </a:r>
            <a:r>
              <a:rPr lang="es-CL" b="1" dirty="0">
                <a:effectLst>
                  <a:outerShdw blurRad="38100" dist="38100" dir="2700000" algn="tl">
                    <a:srgbClr val="000000">
                      <a:alpha val="43137"/>
                    </a:srgbClr>
                  </a:outerShdw>
                </a:effectLst>
              </a:rPr>
              <a:t>. </a:t>
            </a:r>
          </a:p>
          <a:p>
            <a:r>
              <a:rPr lang="es-CL" b="1" dirty="0">
                <a:effectLst>
                  <a:outerShdw blurRad="38100" dist="38100" dir="2700000" algn="tl">
                    <a:srgbClr val="000000">
                      <a:alpha val="43137"/>
                    </a:srgbClr>
                  </a:outerShdw>
                </a:effectLst>
              </a:rPr>
              <a:t>(San Vicente de </a:t>
            </a:r>
            <a:r>
              <a:rPr lang="es-CL" b="1" dirty="0" err="1">
                <a:effectLst>
                  <a:outerShdw blurRad="38100" dist="38100" dir="2700000" algn="tl">
                    <a:srgbClr val="000000">
                      <a:alpha val="43137"/>
                    </a:srgbClr>
                  </a:outerShdw>
                </a:effectLst>
              </a:rPr>
              <a:t>Lerins</a:t>
            </a:r>
            <a:r>
              <a:rPr lang="es-CL" b="1" dirty="0">
                <a:effectLst>
                  <a:outerShdw blurRad="38100" dist="38100" dir="2700000" algn="tl">
                    <a:srgbClr val="000000">
                      <a:alpha val="43137"/>
                    </a:srgbClr>
                  </a:outerShdw>
                </a:effectLst>
              </a:rPr>
              <a:t>. Notas a un Peregrino) </a:t>
            </a:r>
          </a:p>
          <a:p>
            <a:endParaRPr lang="es-CL" dirty="0"/>
          </a:p>
        </p:txBody>
      </p:sp>
      <p:sp>
        <p:nvSpPr>
          <p:cNvPr id="4" name="Marcador de número de diapositiva 3"/>
          <p:cNvSpPr>
            <a:spLocks noGrp="1"/>
          </p:cNvSpPr>
          <p:nvPr>
            <p:ph type="sldNum" sz="quarter" idx="12"/>
          </p:nvPr>
        </p:nvSpPr>
        <p:spPr/>
        <p:txBody>
          <a:bodyPr/>
          <a:lstStyle/>
          <a:p>
            <a:fld id="{D57F1E4F-1CFF-5643-939E-02111984F565}" type="slidenum">
              <a:rPr lang="en-US" smtClean="0"/>
              <a:t>20</a:t>
            </a:fld>
            <a:endParaRPr lang="en-US" dirty="0"/>
          </a:p>
        </p:txBody>
      </p:sp>
      <p:pic>
        <p:nvPicPr>
          <p:cNvPr id="1026" name="Picture 2" descr="Boat on the Sea of History – Ancient Answers">
            <a:extLst>
              <a:ext uri="{FF2B5EF4-FFF2-40B4-BE49-F238E27FC236}">
                <a16:creationId xmlns:a16="http://schemas.microsoft.com/office/drawing/2014/main" id="{8619D7A6-C223-47B8-9F26-1E046BAC24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5019" y="42378"/>
            <a:ext cx="6826981" cy="6815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078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679045" y="442821"/>
            <a:ext cx="3403952" cy="5972358"/>
          </a:xfrm>
        </p:spPr>
        <p:txBody>
          <a:bodyPr>
            <a:normAutofit fontScale="92500" lnSpcReduction="10000"/>
          </a:bodyPr>
          <a:lstStyle/>
          <a:p>
            <a:r>
              <a:rPr lang="es-CL" b="1" dirty="0">
                <a:effectLst>
                  <a:outerShdw blurRad="38100" dist="38100" dir="2700000" algn="tl">
                    <a:srgbClr val="000000">
                      <a:alpha val="43137"/>
                    </a:srgbClr>
                  </a:outerShdw>
                </a:effectLst>
              </a:rPr>
              <a:t>No te propongas explicar los Evangelios o los otros libros de Santa Escritura por ti mismo. </a:t>
            </a:r>
          </a:p>
          <a:p>
            <a:r>
              <a:rPr lang="es-CL" b="1" dirty="0">
                <a:effectLst>
                  <a:outerShdw blurRad="38100" dist="38100" dir="2700000" algn="tl">
                    <a:srgbClr val="000000">
                      <a:alpha val="43137"/>
                    </a:srgbClr>
                  </a:outerShdw>
                </a:effectLst>
              </a:rPr>
              <a:t>Las Escrituras no fueron comunicadas arbitrariamente por los Profetas y Apóstoles, sino por inspiración del Espíritu Santo. </a:t>
            </a:r>
          </a:p>
          <a:p>
            <a:r>
              <a:rPr lang="es-CL" b="1" dirty="0">
                <a:effectLst>
                  <a:outerShdw blurRad="38100" dist="38100" dir="2700000" algn="tl">
                    <a:srgbClr val="000000">
                      <a:alpha val="43137"/>
                    </a:srgbClr>
                  </a:outerShdw>
                </a:effectLst>
              </a:rPr>
              <a:t>Entonces, ¿No es insensato explicarlas arbitrariamente? El Espíritu Santo, habiendo expresado la Palabra de Dios por medio de los Profetas y Apóstoles la explicó por medio de los Santos Padres. </a:t>
            </a:r>
          </a:p>
        </p:txBody>
      </p:sp>
      <p:pic>
        <p:nvPicPr>
          <p:cNvPr id="12290" name="Picture 2" descr="http://www.schgoc.hi.goarch.org/assets/images/Pentecos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8807" y="14057"/>
            <a:ext cx="4893733" cy="6849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442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05F4E42-6792-46E3-A1B8-F409D1781C64}"/>
              </a:ext>
            </a:extLst>
          </p:cNvPr>
          <p:cNvPicPr>
            <a:picLocks noChangeAspect="1"/>
          </p:cNvPicPr>
          <p:nvPr/>
        </p:nvPicPr>
        <p:blipFill>
          <a:blip r:embed="rId2"/>
          <a:stretch>
            <a:fillRect/>
          </a:stretch>
        </p:blipFill>
        <p:spPr>
          <a:xfrm>
            <a:off x="2099923" y="0"/>
            <a:ext cx="10092077" cy="6858000"/>
          </a:xfrm>
          <a:prstGeom prst="rect">
            <a:avLst/>
          </a:prstGeom>
        </p:spPr>
      </p:pic>
      <p:sp>
        <p:nvSpPr>
          <p:cNvPr id="3" name="Marcador de contenido 2">
            <a:extLst>
              <a:ext uri="{FF2B5EF4-FFF2-40B4-BE49-F238E27FC236}">
                <a16:creationId xmlns:a16="http://schemas.microsoft.com/office/drawing/2014/main" id="{FD08770E-D9BF-4DF9-AE30-8C25350B78BA}"/>
              </a:ext>
            </a:extLst>
          </p:cNvPr>
          <p:cNvSpPr>
            <a:spLocks noGrp="1"/>
          </p:cNvSpPr>
          <p:nvPr>
            <p:ph idx="1"/>
          </p:nvPr>
        </p:nvSpPr>
        <p:spPr>
          <a:xfrm>
            <a:off x="0" y="0"/>
            <a:ext cx="2963333" cy="6858000"/>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s-CL" sz="2400" b="1" dirty="0">
                <a:effectLst>
                  <a:outerShdw blurRad="38100" dist="38100" dir="2700000" algn="tl">
                    <a:srgbClr val="000000">
                      <a:alpha val="43137"/>
                    </a:srgbClr>
                  </a:outerShdw>
                </a:effectLst>
              </a:rPr>
              <a:t>La palabra de Dios y su explicación son un don del Espíritu Santo.</a:t>
            </a:r>
          </a:p>
          <a:p>
            <a:r>
              <a:rPr lang="es-CL" sz="2400" b="1" dirty="0">
                <a:effectLst>
                  <a:outerShdw blurRad="38100" dist="38100" dir="2700000" algn="tl">
                    <a:srgbClr val="000000">
                      <a:alpha val="43137"/>
                    </a:srgbClr>
                  </a:outerShdw>
                </a:effectLst>
              </a:rPr>
              <a:t> La santa Iglesia Ortodoxa y sus hijos auténticos aceptan solamente esta interpretación. </a:t>
            </a:r>
          </a:p>
          <a:p>
            <a:r>
              <a:rPr lang="es-CL" sz="2400" b="1" dirty="0">
                <a:effectLst>
                  <a:outerShdw blurRad="38100" dist="38100" dir="2700000" algn="tl">
                    <a:srgbClr val="000000">
                      <a:alpha val="43137"/>
                    </a:srgbClr>
                  </a:outerShdw>
                </a:effectLst>
              </a:rPr>
              <a:t>(San Ignacio </a:t>
            </a:r>
            <a:r>
              <a:rPr lang="es-CL" sz="2400" b="1" dirty="0" err="1">
                <a:effectLst>
                  <a:outerShdw blurRad="38100" dist="38100" dir="2700000" algn="tl">
                    <a:srgbClr val="000000">
                      <a:alpha val="43137"/>
                    </a:srgbClr>
                  </a:outerShdw>
                </a:effectLst>
              </a:rPr>
              <a:t>Brianchaninov</a:t>
            </a:r>
            <a:r>
              <a:rPr lang="es-CL" sz="2400" b="1" dirty="0">
                <a:effectLst>
                  <a:outerShdw blurRad="38100" dist="38100" dir="2700000" algn="tl">
                    <a:srgbClr val="000000">
                      <a:alpha val="43137"/>
                    </a:srgbClr>
                  </a:outerShdw>
                </a:effectLst>
              </a:rPr>
              <a:t>. Leer el Evangelio) </a:t>
            </a:r>
          </a:p>
          <a:p>
            <a:endParaRPr lang="es-CL" sz="2400" dirty="0"/>
          </a:p>
        </p:txBody>
      </p:sp>
    </p:spTree>
    <p:extLst>
      <p:ext uri="{BB962C8B-B14F-4D97-AF65-F5344CB8AC3E}">
        <p14:creationId xmlns:p14="http://schemas.microsoft.com/office/powerpoint/2010/main" val="626008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74354" y="295729"/>
            <a:ext cx="3193559" cy="6053278"/>
          </a:xfrm>
        </p:spPr>
        <p:txBody>
          <a:bodyPr>
            <a:normAutofit fontScale="85000" lnSpcReduction="10000"/>
          </a:bodyPr>
          <a:lstStyle/>
          <a:p>
            <a:r>
              <a:rPr lang="es-CL" b="1" dirty="0">
                <a:effectLst>
                  <a:outerShdw blurRad="38100" dist="38100" dir="2700000" algn="tl">
                    <a:srgbClr val="000000">
                      <a:alpha val="43137"/>
                    </a:srgbClr>
                  </a:outerShdw>
                </a:effectLst>
              </a:rPr>
              <a:t>Algunas veces los protestantes japoneses venían a pedirme que les clarificara algún pasaje de las Santas Escrituras. “Ustedes tienen sus propios maestros misioneros,” les dije, “vayan y pregúntenles a ellos; ¿qué dicen ellos?” “Les hemos preguntado y dijeron: Entiendan como ustedes puedan. </a:t>
            </a:r>
          </a:p>
          <a:p>
            <a:r>
              <a:rPr lang="es-CL" b="1" dirty="0">
                <a:effectLst>
                  <a:outerShdw blurRad="38100" dist="38100" dir="2700000" algn="tl">
                    <a:srgbClr val="000000">
                      <a:alpha val="43137"/>
                    </a:srgbClr>
                  </a:outerShdw>
                </a:effectLst>
              </a:rPr>
              <a:t>Pero nosotros necesitamos entender el verdadero pensamiento de Dios, no nuestra propia opinión personal.” No es así entre nosotros; todo es claro, confiable y simple, porque aceptamos a la Santa Tradición además de las Santas Escrituras. </a:t>
            </a:r>
          </a:p>
          <a:p>
            <a:endParaRPr lang="es-CL" dirty="0"/>
          </a:p>
          <a:p>
            <a:endParaRPr lang="es-CL" dirty="0"/>
          </a:p>
        </p:txBody>
      </p:sp>
      <p:pic>
        <p:nvPicPr>
          <p:cNvPr id="13314" name="Picture 2" descr="http://www.conservacionybiodiversidad.cl/wp-content/uploads/2012/04/araucaria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6133" y="0"/>
            <a:ext cx="3810000" cy="309562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uriosidad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6133" y="-41401"/>
            <a:ext cx="4605867" cy="6899401"/>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número de diapositiva 1"/>
          <p:cNvSpPr>
            <a:spLocks noGrp="1"/>
          </p:cNvSpPr>
          <p:nvPr>
            <p:ph type="sldNum" sz="quarter" idx="12"/>
          </p:nvPr>
        </p:nvSpPr>
        <p:spPr/>
        <p:txBody>
          <a:bodyPr/>
          <a:lstStyle/>
          <a:p>
            <a:fld id="{D57F1E4F-1CFF-5643-939E-02111984F565}" type="slidenum">
              <a:rPr lang="en-US" smtClean="0"/>
              <a:t>23</a:t>
            </a:fld>
            <a:endParaRPr lang="en-US" dirty="0"/>
          </a:p>
        </p:txBody>
      </p:sp>
      <p:sp>
        <p:nvSpPr>
          <p:cNvPr id="4" name="Rectángulo 3">
            <a:extLst>
              <a:ext uri="{FF2B5EF4-FFF2-40B4-BE49-F238E27FC236}">
                <a16:creationId xmlns:a16="http://schemas.microsoft.com/office/drawing/2014/main" id="{E18A02AE-6FFA-4382-B567-6EC76F849631}"/>
              </a:ext>
            </a:extLst>
          </p:cNvPr>
          <p:cNvSpPr/>
          <p:nvPr/>
        </p:nvSpPr>
        <p:spPr>
          <a:xfrm>
            <a:off x="3864419" y="3466419"/>
            <a:ext cx="3505200" cy="3139321"/>
          </a:xfrm>
          <a:prstGeom prst="rect">
            <a:avLst/>
          </a:prstGeom>
        </p:spPr>
        <p:txBody>
          <a:bodyPr wrap="square">
            <a:spAutoFit/>
          </a:bodyPr>
          <a:lstStyle/>
          <a:p>
            <a:r>
              <a:rPr lang="es-CL" b="1" dirty="0">
                <a:effectLst>
                  <a:outerShdw blurRad="38100" dist="38100" dir="2700000" algn="tl">
                    <a:srgbClr val="000000">
                      <a:alpha val="43137"/>
                    </a:srgbClr>
                  </a:outerShdw>
                </a:effectLst>
              </a:rPr>
              <a:t>Y la Santa Tradición es una voz viviente e ininterrumpida de nuestra Iglesia, desde el tiempo de Cristo y sus Apóstoles hasta ahora, y que existirá hasta el fin del mundo. En ella todo el significado de las Santas Escrituras está preservado. </a:t>
            </a:r>
          </a:p>
          <a:p>
            <a:r>
              <a:rPr lang="es-CL" b="1" dirty="0">
                <a:effectLst>
                  <a:outerShdw blurRad="38100" dist="38100" dir="2700000" algn="tl">
                    <a:srgbClr val="000000">
                      <a:alpha val="43137"/>
                    </a:srgbClr>
                  </a:outerShdw>
                </a:effectLst>
              </a:rPr>
              <a:t>(San Nicolás de Japón. Diario. Enero 15, 1897) </a:t>
            </a:r>
          </a:p>
        </p:txBody>
      </p:sp>
    </p:spTree>
    <p:extLst>
      <p:ext uri="{BB962C8B-B14F-4D97-AF65-F5344CB8AC3E}">
        <p14:creationId xmlns:p14="http://schemas.microsoft.com/office/powerpoint/2010/main" val="1676853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87867" y="457200"/>
            <a:ext cx="4679549" cy="5791199"/>
          </a:xfrm>
        </p:spPr>
        <p:txBody>
          <a:bodyPr>
            <a:normAutofit lnSpcReduction="10000"/>
          </a:bodyPr>
          <a:lstStyle/>
          <a:p>
            <a:r>
              <a:rPr lang="es-CL" sz="4000" b="1" dirty="0">
                <a:effectLst>
                  <a:outerShdw blurRad="38100" dist="38100" dir="2700000" algn="tl">
                    <a:srgbClr val="000000">
                      <a:alpha val="43137"/>
                    </a:srgbClr>
                  </a:outerShdw>
                </a:effectLst>
              </a:rPr>
              <a:t>La Iglesia de Cristo </a:t>
            </a:r>
          </a:p>
          <a:p>
            <a:r>
              <a:rPr lang="es-CL" b="1" dirty="0">
                <a:effectLst>
                  <a:outerShdw blurRad="38100" dist="38100" dir="2700000" algn="tl">
                    <a:srgbClr val="000000">
                      <a:alpha val="43137"/>
                    </a:srgbClr>
                  </a:outerShdw>
                </a:effectLst>
              </a:rPr>
              <a:t>¡Hermanos y hermanas! Dios misericordioso desea la felicidad para nosotros, tanto en esta vida como en la vida por venir. </a:t>
            </a:r>
          </a:p>
          <a:p>
            <a:r>
              <a:rPr lang="es-CL" sz="2600" b="1" dirty="0">
                <a:effectLst>
                  <a:outerShdw blurRad="38100" dist="38100" dir="2700000" algn="tl">
                    <a:srgbClr val="000000">
                      <a:alpha val="43137"/>
                    </a:srgbClr>
                  </a:outerShdw>
                </a:effectLst>
              </a:rPr>
              <a:t>Por eso estableció su Santa Iglesia, para que ella pudiera purificarnos del pecado, santificarnos, reconciliarnos con El y darnos una bendición celestial. </a:t>
            </a:r>
          </a:p>
        </p:txBody>
      </p:sp>
      <p:pic>
        <p:nvPicPr>
          <p:cNvPr id="14340" name="Picture 4" descr="http://vultus.stblogs.org/prodig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4762" y="0"/>
            <a:ext cx="70472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217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labettyrizzo.cl/blog/wp-content/uploads/padre.jpg">
            <a:extLst>
              <a:ext uri="{FF2B5EF4-FFF2-40B4-BE49-F238E27FC236}">
                <a16:creationId xmlns:a16="http://schemas.microsoft.com/office/drawing/2014/main" id="{39C59FD3-FF31-4324-894A-6E4E1293B1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7333" y="0"/>
            <a:ext cx="10244667" cy="6833114"/>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400F0E16-020B-43C1-BB58-FA9E085A5EAC}"/>
              </a:ext>
            </a:extLst>
          </p:cNvPr>
          <p:cNvSpPr>
            <a:spLocks noGrp="1"/>
          </p:cNvSpPr>
          <p:nvPr>
            <p:ph idx="1"/>
          </p:nvPr>
        </p:nvSpPr>
        <p:spPr>
          <a:xfrm>
            <a:off x="272255" y="431800"/>
            <a:ext cx="3350155" cy="5994399"/>
          </a:xfrm>
        </p:spPr>
        <p:style>
          <a:lnRef idx="2">
            <a:schemeClr val="dk1">
              <a:shade val="50000"/>
            </a:schemeClr>
          </a:lnRef>
          <a:fillRef idx="1">
            <a:schemeClr val="dk1"/>
          </a:fillRef>
          <a:effectRef idx="0">
            <a:schemeClr val="dk1"/>
          </a:effectRef>
          <a:fontRef idx="minor">
            <a:schemeClr val="lt1"/>
          </a:fontRef>
        </p:style>
        <p:txBody>
          <a:bodyPr>
            <a:normAutofit lnSpcReduction="10000"/>
          </a:bodyPr>
          <a:lstStyle/>
          <a:p>
            <a:r>
              <a:rPr lang="es-CL" b="1" dirty="0">
                <a:solidFill>
                  <a:srgbClr val="FFFF00"/>
                </a:solidFill>
                <a:effectLst>
                  <a:outerShdw blurRad="38100" dist="38100" dir="2700000" algn="tl">
                    <a:srgbClr val="000000">
                      <a:alpha val="43137"/>
                    </a:srgbClr>
                  </a:outerShdw>
                </a:effectLst>
              </a:rPr>
              <a:t>El abrazo de la Iglesia está siempre abierto para nosotros</a:t>
            </a:r>
            <a:r>
              <a:rPr lang="es-CL" b="1" dirty="0">
                <a:effectLst>
                  <a:outerShdw blurRad="38100" dist="38100" dir="2700000" algn="tl">
                    <a:srgbClr val="000000">
                      <a:alpha val="43137"/>
                    </a:srgbClr>
                  </a:outerShdw>
                </a:effectLst>
              </a:rPr>
              <a:t>. </a:t>
            </a:r>
          </a:p>
          <a:p>
            <a:r>
              <a:rPr lang="es-CL" b="1" dirty="0">
                <a:effectLst>
                  <a:outerShdw blurRad="38100" dist="38100" dir="2700000" algn="tl">
                    <a:srgbClr val="000000">
                      <a:alpha val="43137"/>
                    </a:srgbClr>
                  </a:outerShdw>
                </a:effectLst>
              </a:rPr>
              <a:t>Apresurémonos a estar en ella con prontitud; nosotros cuyas conciencias están agobiadas; apresurémonos. </a:t>
            </a:r>
          </a:p>
          <a:p>
            <a:r>
              <a:rPr lang="es-CL" b="1" dirty="0">
                <a:effectLst>
                  <a:outerShdw blurRad="38100" dist="38100" dir="2700000" algn="tl">
                    <a:srgbClr val="000000">
                      <a:alpha val="43137"/>
                    </a:srgbClr>
                  </a:outerShdw>
                </a:effectLst>
              </a:rPr>
              <a:t>Y la Iglesia aliviará el peso de nuestro agobio, dándonos fortaleza delante de Dios, y llenará nuestros corazones con felicidad y bienaventuranza. </a:t>
            </a:r>
          </a:p>
          <a:p>
            <a:r>
              <a:rPr lang="es-CL" b="1" dirty="0">
                <a:effectLst>
                  <a:outerShdw blurRad="38100" dist="38100" dir="2700000" algn="tl">
                    <a:srgbClr val="000000">
                      <a:alpha val="43137"/>
                    </a:srgbClr>
                  </a:outerShdw>
                </a:effectLst>
              </a:rPr>
              <a:t>(San Nectarios de </a:t>
            </a:r>
            <a:r>
              <a:rPr lang="es-CL" b="1" dirty="0" err="1">
                <a:effectLst>
                  <a:outerShdw blurRad="38100" dist="38100" dir="2700000" algn="tl">
                    <a:srgbClr val="000000">
                      <a:alpha val="43137"/>
                    </a:srgbClr>
                  </a:outerShdw>
                </a:effectLst>
              </a:rPr>
              <a:t>Aegina</a:t>
            </a:r>
            <a:r>
              <a:rPr lang="es-CL" b="1" dirty="0">
                <a:effectLst>
                  <a:outerShdw blurRad="38100" dist="38100" dir="2700000" algn="tl">
                    <a:srgbClr val="000000">
                      <a:alpha val="43137"/>
                    </a:srgbClr>
                  </a:outerShdw>
                </a:effectLst>
              </a:rPr>
              <a:t>. Camino a la Felicidad. 1) </a:t>
            </a:r>
          </a:p>
          <a:p>
            <a:endParaRPr lang="es-CL" dirty="0"/>
          </a:p>
        </p:txBody>
      </p:sp>
    </p:spTree>
    <p:extLst>
      <p:ext uri="{BB962C8B-B14F-4D97-AF65-F5344CB8AC3E}">
        <p14:creationId xmlns:p14="http://schemas.microsoft.com/office/powerpoint/2010/main" val="2320118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D57F1E4F-1CFF-5643-939E-02111984F565}" type="slidenum">
              <a:rPr lang="en-US" smtClean="0"/>
              <a:t>26</a:t>
            </a:fld>
            <a:endParaRPr lang="en-US" dirty="0"/>
          </a:p>
        </p:txBody>
      </p:sp>
      <p:pic>
        <p:nvPicPr>
          <p:cNvPr id="3074" name="Picture 2" descr="Huge tree">
            <a:extLst>
              <a:ext uri="{FF2B5EF4-FFF2-40B4-BE49-F238E27FC236}">
                <a16:creationId xmlns:a16="http://schemas.microsoft.com/office/drawing/2014/main" id="{FB83DDFF-B339-4AD1-9273-7141030F26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867" y="-23706"/>
            <a:ext cx="10380133" cy="6913331"/>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0" y="-23706"/>
            <a:ext cx="3081867" cy="6881705"/>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s-CL" b="1" dirty="0">
                <a:effectLst>
                  <a:outerShdw blurRad="38100" dist="38100" dir="2700000" algn="tl">
                    <a:srgbClr val="000000">
                      <a:alpha val="43137"/>
                    </a:srgbClr>
                  </a:outerShdw>
                </a:effectLst>
              </a:rPr>
              <a:t>La Iglesia de Cristo es Una, Santa, Universal y Apostólica. Ella misma es un solo cuerpo espiritual, cuya cabeza es Cristo, y tiene al Espíritu Santo habitando en ella. </a:t>
            </a:r>
          </a:p>
          <a:p>
            <a:r>
              <a:rPr lang="es-CL" b="1" dirty="0">
                <a:effectLst>
                  <a:outerShdw blurRad="38100" dist="38100" dir="2700000" algn="tl">
                    <a:srgbClr val="000000">
                      <a:alpha val="43137"/>
                    </a:srgbClr>
                  </a:outerShdw>
                </a:effectLst>
              </a:rPr>
              <a:t>Las partes locales de la Iglesia son miembros de un solo cuerpo de la Iglesia Universal, y ellas, como ramas de un mismo árbol, son nutridas por una y la misma savia de una sola raíz. </a:t>
            </a:r>
          </a:p>
        </p:txBody>
      </p:sp>
    </p:spTree>
    <p:extLst>
      <p:ext uri="{BB962C8B-B14F-4D97-AF65-F5344CB8AC3E}">
        <p14:creationId xmlns:p14="http://schemas.microsoft.com/office/powerpoint/2010/main" val="70335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saintandrew.net/images/church%20temple%20page/Temple-and-Congreg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70" y="1"/>
            <a:ext cx="1214123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287766" y="341507"/>
            <a:ext cx="3335967" cy="5795681"/>
          </a:xfrm>
        </p:spPr>
        <p:style>
          <a:lnRef idx="2">
            <a:schemeClr val="dk1">
              <a:shade val="50000"/>
            </a:schemeClr>
          </a:lnRef>
          <a:fillRef idx="1">
            <a:schemeClr val="dk1"/>
          </a:fillRef>
          <a:effectRef idx="0">
            <a:schemeClr val="dk1"/>
          </a:effectRef>
          <a:fontRef idx="minor">
            <a:schemeClr val="lt1"/>
          </a:fontRef>
        </p:style>
        <p:txBody>
          <a:bodyPr>
            <a:normAutofit lnSpcReduction="10000"/>
          </a:bodyPr>
          <a:lstStyle/>
          <a:p>
            <a:r>
              <a:rPr lang="es-CL" b="1" dirty="0">
                <a:effectLst>
                  <a:outerShdw blurRad="38100" dist="38100" dir="2700000" algn="tl">
                    <a:srgbClr val="000000">
                      <a:alpha val="43137"/>
                    </a:srgbClr>
                  </a:outerShdw>
                </a:effectLst>
              </a:rPr>
              <a:t>Ella es llamada santa, porque esta santificada por las santas palabras, obras, sacrificio y sufrimiento de su fundador Jesucristo, por lo cual El vino, para salvar a los seres humanos y conducirlos a la santidad. </a:t>
            </a:r>
          </a:p>
          <a:p>
            <a:r>
              <a:rPr lang="es-CL" b="1" dirty="0">
                <a:effectLst>
                  <a:outerShdw blurRad="38100" dist="38100" dir="2700000" algn="tl">
                    <a:srgbClr val="000000">
                      <a:alpha val="43137"/>
                    </a:srgbClr>
                  </a:outerShdw>
                </a:effectLst>
              </a:rPr>
              <a:t>La Iglesia es llamada universal, porque no está limitada por lugar, ni por tiempo, nación o lenguaje. Ella se comunica con toda la humanidad. </a:t>
            </a:r>
          </a:p>
          <a:p>
            <a:endParaRPr lang="es-CL" dirty="0"/>
          </a:p>
        </p:txBody>
      </p:sp>
    </p:spTree>
    <p:extLst>
      <p:ext uri="{BB962C8B-B14F-4D97-AF65-F5344CB8AC3E}">
        <p14:creationId xmlns:p14="http://schemas.microsoft.com/office/powerpoint/2010/main" val="1984662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FC78B81-A1B7-414C-A176-50BD8345678F}"/>
              </a:ext>
            </a:extLst>
          </p:cNvPr>
          <p:cNvSpPr>
            <a:spLocks noGrp="1"/>
          </p:cNvSpPr>
          <p:nvPr>
            <p:ph idx="1"/>
          </p:nvPr>
        </p:nvSpPr>
        <p:spPr>
          <a:xfrm>
            <a:off x="0" y="220134"/>
            <a:ext cx="2269067" cy="5977466"/>
          </a:xfrm>
        </p:spPr>
        <p:style>
          <a:lnRef idx="2">
            <a:schemeClr val="dk1">
              <a:shade val="50000"/>
            </a:schemeClr>
          </a:lnRef>
          <a:fillRef idx="1">
            <a:schemeClr val="dk1"/>
          </a:fillRef>
          <a:effectRef idx="0">
            <a:schemeClr val="dk1"/>
          </a:effectRef>
          <a:fontRef idx="minor">
            <a:schemeClr val="lt1"/>
          </a:fontRef>
        </p:style>
        <p:txBody>
          <a:bodyPr/>
          <a:lstStyle/>
          <a:p>
            <a:r>
              <a:rPr lang="es-CL" b="1" dirty="0">
                <a:effectLst>
                  <a:outerShdw blurRad="38100" dist="38100" dir="2700000" algn="tl">
                    <a:srgbClr val="000000">
                      <a:alpha val="43137"/>
                    </a:srgbClr>
                  </a:outerShdw>
                </a:effectLst>
              </a:rPr>
              <a:t>La Iglesia Ortodoxa es llamada apostólica, porque el espíritu, enseñanzas y obras de los Apóstoles de Cristo están completamente preservadas en ella. </a:t>
            </a:r>
          </a:p>
          <a:p>
            <a:r>
              <a:rPr lang="es-CL" b="1" dirty="0">
                <a:effectLst>
                  <a:outerShdw blurRad="38100" dist="38100" dir="2700000" algn="tl">
                    <a:srgbClr val="000000">
                      <a:alpha val="43137"/>
                    </a:srgbClr>
                  </a:outerShdw>
                </a:effectLst>
              </a:rPr>
              <a:t>(San Nicolas de Serbia. Catequesis) </a:t>
            </a:r>
          </a:p>
          <a:p>
            <a:endParaRPr lang="es-CL" dirty="0"/>
          </a:p>
        </p:txBody>
      </p:sp>
      <p:pic>
        <p:nvPicPr>
          <p:cNvPr id="4098" name="Picture 2">
            <a:extLst>
              <a:ext uri="{FF2B5EF4-FFF2-40B4-BE49-F238E27FC236}">
                <a16:creationId xmlns:a16="http://schemas.microsoft.com/office/drawing/2014/main" id="{A6C7754E-77E9-4D94-A637-C684DB15BD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2163" y="0"/>
            <a:ext cx="504983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A81B101D-5E36-4AA5-A6BC-8B1DD7D0E317}"/>
              </a:ext>
            </a:extLst>
          </p:cNvPr>
          <p:cNvSpPr/>
          <p:nvPr/>
        </p:nvSpPr>
        <p:spPr>
          <a:xfrm>
            <a:off x="2743201" y="67734"/>
            <a:ext cx="3962400" cy="6740307"/>
          </a:xfrm>
          <a:prstGeom prst="rect">
            <a:avLst/>
          </a:prstGeom>
        </p:spPr>
        <p:txBody>
          <a:bodyPr wrap="square">
            <a:spAutoFit/>
          </a:bodyPr>
          <a:lstStyle/>
          <a:p>
            <a:pPr>
              <a:buFont typeface="+mj-lt"/>
              <a:buAutoNum type="arabicPeriod"/>
            </a:pPr>
            <a:r>
              <a:rPr lang="es-CL" dirty="0">
                <a:solidFill>
                  <a:srgbClr val="0B0080"/>
                </a:solidFill>
                <a:latin typeface="Arial" panose="020B0604020202020204" pitchFamily="34" charset="0"/>
                <a:hlinkClick r:id="rId3" tooltip="San Pedro"/>
              </a:rPr>
              <a:t>apóstol Pedro</a:t>
            </a:r>
            <a:endParaRPr lang="es-CL" dirty="0">
              <a:solidFill>
                <a:srgbClr val="222222"/>
              </a:solidFill>
              <a:latin typeface="Arial" panose="020B0604020202020204" pitchFamily="34" charset="0"/>
            </a:endParaRPr>
          </a:p>
          <a:p>
            <a:pPr>
              <a:buFont typeface="+mj-lt"/>
              <a:buAutoNum type="arabicPeriod"/>
            </a:pPr>
            <a:r>
              <a:rPr lang="es-CL" dirty="0">
                <a:solidFill>
                  <a:srgbClr val="0B0080"/>
                </a:solidFill>
                <a:latin typeface="Arial" panose="020B0604020202020204" pitchFamily="34" charset="0"/>
                <a:hlinkClick r:id="rId4" tooltip="Evodio"/>
              </a:rPr>
              <a:t>Evodio</a:t>
            </a:r>
            <a:r>
              <a:rPr lang="es-CL" dirty="0">
                <a:solidFill>
                  <a:srgbClr val="222222"/>
                </a:solidFill>
                <a:latin typeface="Arial" panose="020B0604020202020204" pitchFamily="34" charset="0"/>
              </a:rPr>
              <a:t> (c. 53-c. 69)</a:t>
            </a:r>
          </a:p>
          <a:p>
            <a:pPr>
              <a:buFont typeface="+mj-lt"/>
              <a:buAutoNum type="arabicPeriod"/>
            </a:pPr>
            <a:r>
              <a:rPr lang="es-CL" dirty="0">
                <a:solidFill>
                  <a:srgbClr val="0B0080"/>
                </a:solidFill>
                <a:latin typeface="Arial" panose="020B0604020202020204" pitchFamily="34" charset="0"/>
                <a:hlinkClick r:id="rId5" tooltip="Ignacio de Antioquía"/>
              </a:rPr>
              <a:t>Ignacio</a:t>
            </a:r>
            <a:r>
              <a:rPr lang="es-CL" dirty="0">
                <a:solidFill>
                  <a:srgbClr val="222222"/>
                </a:solidFill>
                <a:latin typeface="Arial" panose="020B0604020202020204" pitchFamily="34" charset="0"/>
              </a:rPr>
              <a:t> (c. 70-c. 107), que fue martirizado en el reinado de </a:t>
            </a:r>
            <a:r>
              <a:rPr lang="es-CL" dirty="0">
                <a:solidFill>
                  <a:srgbClr val="0B0080"/>
                </a:solidFill>
                <a:latin typeface="Arial" panose="020B0604020202020204" pitchFamily="34" charset="0"/>
                <a:hlinkClick r:id="rId6" tooltip="Trajano"/>
              </a:rPr>
              <a:t>Trajano</a:t>
            </a:r>
            <a:r>
              <a:rPr lang="es-CL" dirty="0">
                <a:solidFill>
                  <a:srgbClr val="222222"/>
                </a:solidFill>
                <a:latin typeface="Arial" panose="020B0604020202020204" pitchFamily="34" charset="0"/>
              </a:rPr>
              <a:t> . Sus siete epístolas son fuentes únicas de la Iglesia primitiva.</a:t>
            </a:r>
          </a:p>
          <a:p>
            <a:pPr>
              <a:buFont typeface="+mj-lt"/>
              <a:buAutoNum type="arabicPeriod"/>
            </a:pPr>
            <a:r>
              <a:rPr lang="es-CL" dirty="0">
                <a:solidFill>
                  <a:srgbClr val="0B0080"/>
                </a:solidFill>
                <a:latin typeface="Arial" panose="020B0604020202020204" pitchFamily="34" charset="0"/>
                <a:hlinkClick r:id="rId7" tooltip="Herodion de Antioquía"/>
              </a:rPr>
              <a:t>Heron</a:t>
            </a:r>
            <a:r>
              <a:rPr lang="es-CL" dirty="0">
                <a:solidFill>
                  <a:srgbClr val="222222"/>
                </a:solidFill>
                <a:latin typeface="Arial" panose="020B0604020202020204" pitchFamily="34" charset="0"/>
              </a:rPr>
              <a:t> (107-127)</a:t>
            </a:r>
          </a:p>
          <a:p>
            <a:pPr>
              <a:buFont typeface="+mj-lt"/>
              <a:buAutoNum type="arabicPeriod"/>
            </a:pPr>
            <a:r>
              <a:rPr lang="es-CL" dirty="0">
                <a:solidFill>
                  <a:srgbClr val="A55858"/>
                </a:solidFill>
                <a:latin typeface="Arial" panose="020B0604020202020204" pitchFamily="34" charset="0"/>
                <a:hlinkClick r:id="rId8" tooltip="Cornelio de Antioquía (página no existe)"/>
              </a:rPr>
              <a:t>Cornelio</a:t>
            </a:r>
            <a:r>
              <a:rPr lang="es-CL" dirty="0">
                <a:solidFill>
                  <a:srgbClr val="222222"/>
                </a:solidFill>
                <a:latin typeface="Arial" panose="020B0604020202020204" pitchFamily="34" charset="0"/>
              </a:rPr>
              <a:t> (127-154)</a:t>
            </a:r>
          </a:p>
          <a:p>
            <a:pPr>
              <a:buFont typeface="+mj-lt"/>
              <a:buAutoNum type="arabicPeriod"/>
            </a:pPr>
            <a:r>
              <a:rPr lang="es-CL" dirty="0">
                <a:solidFill>
                  <a:srgbClr val="0B0080"/>
                </a:solidFill>
                <a:latin typeface="Arial" panose="020B0604020202020204" pitchFamily="34" charset="0"/>
                <a:hlinkClick r:id="rId9" tooltip="Eros de Antioquía"/>
              </a:rPr>
              <a:t>Eros de Antioquía</a:t>
            </a:r>
            <a:r>
              <a:rPr lang="es-CL" dirty="0">
                <a:solidFill>
                  <a:srgbClr val="222222"/>
                </a:solidFill>
                <a:latin typeface="Arial" panose="020B0604020202020204" pitchFamily="34" charset="0"/>
              </a:rPr>
              <a:t> (154-169)</a:t>
            </a:r>
          </a:p>
          <a:p>
            <a:pPr>
              <a:buFont typeface="+mj-lt"/>
              <a:buAutoNum type="arabicPeriod"/>
            </a:pPr>
            <a:r>
              <a:rPr lang="es-CL" dirty="0">
                <a:solidFill>
                  <a:srgbClr val="0B0080"/>
                </a:solidFill>
                <a:latin typeface="Arial" panose="020B0604020202020204" pitchFamily="34" charset="0"/>
                <a:hlinkClick r:id="rId10" tooltip="Teófilo de Antioquía"/>
              </a:rPr>
              <a:t>Teófilo</a:t>
            </a:r>
            <a:r>
              <a:rPr lang="es-CL" dirty="0">
                <a:solidFill>
                  <a:srgbClr val="222222"/>
                </a:solidFill>
                <a:latin typeface="Arial" panose="020B0604020202020204" pitchFamily="34" charset="0"/>
              </a:rPr>
              <a:t> (c. 169-c. 182)</a:t>
            </a:r>
          </a:p>
          <a:p>
            <a:pPr>
              <a:buFont typeface="+mj-lt"/>
              <a:buAutoNum type="arabicPeriod"/>
            </a:pPr>
            <a:r>
              <a:rPr lang="es-CL" dirty="0">
                <a:solidFill>
                  <a:srgbClr val="0B0080"/>
                </a:solidFill>
                <a:latin typeface="Arial" panose="020B0604020202020204" pitchFamily="34" charset="0"/>
                <a:hlinkClick r:id="rId11" tooltip="Máximo I de Antioquía"/>
              </a:rPr>
              <a:t>Máximo I de Antioquía</a:t>
            </a:r>
            <a:r>
              <a:rPr lang="es-CL" dirty="0">
                <a:solidFill>
                  <a:srgbClr val="222222"/>
                </a:solidFill>
                <a:latin typeface="Arial" panose="020B0604020202020204" pitchFamily="34" charset="0"/>
              </a:rPr>
              <a:t> (182-191)</a:t>
            </a:r>
          </a:p>
          <a:p>
            <a:pPr>
              <a:buFont typeface="+mj-lt"/>
              <a:buAutoNum type="arabicPeriod"/>
            </a:pPr>
            <a:r>
              <a:rPr lang="es-CL" dirty="0" err="1">
                <a:solidFill>
                  <a:srgbClr val="0B0080"/>
                </a:solidFill>
                <a:latin typeface="Arial" panose="020B0604020202020204" pitchFamily="34" charset="0"/>
                <a:hlinkClick r:id="rId12" tooltip="Serapión de Antioquía"/>
              </a:rPr>
              <a:t>Serapion</a:t>
            </a:r>
            <a:r>
              <a:rPr lang="es-CL" dirty="0">
                <a:solidFill>
                  <a:srgbClr val="222222"/>
                </a:solidFill>
                <a:latin typeface="Arial" panose="020B0604020202020204" pitchFamily="34" charset="0"/>
              </a:rPr>
              <a:t> (191-211)</a:t>
            </a:r>
          </a:p>
          <a:p>
            <a:pPr>
              <a:buFont typeface="+mj-lt"/>
              <a:buAutoNum type="arabicPeriod"/>
            </a:pPr>
            <a:r>
              <a:rPr lang="es-CL" dirty="0">
                <a:solidFill>
                  <a:srgbClr val="0B0080"/>
                </a:solidFill>
                <a:latin typeface="Arial" panose="020B0604020202020204" pitchFamily="34" charset="0"/>
                <a:hlinkClick r:id="rId13" tooltip="Asclepíades de Antioquía"/>
              </a:rPr>
              <a:t>Asclepíades el Confesor</a:t>
            </a:r>
            <a:r>
              <a:rPr lang="es-CL" dirty="0">
                <a:solidFill>
                  <a:srgbClr val="222222"/>
                </a:solidFill>
                <a:latin typeface="Arial" panose="020B0604020202020204" pitchFamily="34" charset="0"/>
              </a:rPr>
              <a:t> (211-220)</a:t>
            </a:r>
          </a:p>
          <a:p>
            <a:pPr>
              <a:buFont typeface="+mj-lt"/>
              <a:buAutoNum type="arabicPeriod"/>
            </a:pPr>
            <a:r>
              <a:rPr lang="es-CL" dirty="0" err="1">
                <a:solidFill>
                  <a:srgbClr val="222222"/>
                </a:solidFill>
                <a:latin typeface="Arial" panose="020B0604020202020204" pitchFamily="34" charset="0"/>
              </a:rPr>
              <a:t>Fileto</a:t>
            </a:r>
            <a:r>
              <a:rPr lang="es-CL" dirty="0">
                <a:solidFill>
                  <a:srgbClr val="222222"/>
                </a:solidFill>
                <a:latin typeface="Arial" panose="020B0604020202020204" pitchFamily="34" charset="0"/>
              </a:rPr>
              <a:t> (220-231)</a:t>
            </a:r>
          </a:p>
          <a:p>
            <a:pPr>
              <a:buFont typeface="+mj-lt"/>
              <a:buAutoNum type="arabicPeriod"/>
            </a:pPr>
            <a:r>
              <a:rPr lang="es-CL" dirty="0" err="1">
                <a:solidFill>
                  <a:srgbClr val="222222"/>
                </a:solidFill>
                <a:latin typeface="Arial" panose="020B0604020202020204" pitchFamily="34" charset="0"/>
              </a:rPr>
              <a:t>Zebinnus</a:t>
            </a:r>
            <a:r>
              <a:rPr lang="es-CL" dirty="0">
                <a:solidFill>
                  <a:srgbClr val="222222"/>
                </a:solidFill>
                <a:latin typeface="Arial" panose="020B0604020202020204" pitchFamily="34" charset="0"/>
              </a:rPr>
              <a:t> (231-237)</a:t>
            </a:r>
          </a:p>
          <a:p>
            <a:pPr>
              <a:buFont typeface="+mj-lt"/>
              <a:buAutoNum type="arabicPeriod"/>
            </a:pPr>
            <a:r>
              <a:rPr lang="es-CL" dirty="0" err="1">
                <a:solidFill>
                  <a:srgbClr val="0B0080"/>
                </a:solidFill>
                <a:latin typeface="Arial" panose="020B0604020202020204" pitchFamily="34" charset="0"/>
                <a:hlinkClick r:id="rId14" tooltip="San Babylas"/>
              </a:rPr>
              <a:t>Babylas</a:t>
            </a:r>
            <a:r>
              <a:rPr lang="es-CL" dirty="0">
                <a:solidFill>
                  <a:srgbClr val="0B0080"/>
                </a:solidFill>
                <a:latin typeface="Arial" panose="020B0604020202020204" pitchFamily="34" charset="0"/>
                <a:hlinkClick r:id="rId14" tooltip="San Babylas"/>
              </a:rPr>
              <a:t> mártir</a:t>
            </a:r>
            <a:r>
              <a:rPr lang="es-CL" dirty="0">
                <a:solidFill>
                  <a:srgbClr val="222222"/>
                </a:solidFill>
                <a:latin typeface="Arial" panose="020B0604020202020204" pitchFamily="34" charset="0"/>
              </a:rPr>
              <a:t> (237-c. 250), que, de acuerdo con Nicéforo, fue martirizado en el reinado de </a:t>
            </a:r>
            <a:r>
              <a:rPr lang="es-CL" dirty="0">
                <a:solidFill>
                  <a:srgbClr val="0B0080"/>
                </a:solidFill>
                <a:latin typeface="Arial" panose="020B0604020202020204" pitchFamily="34" charset="0"/>
                <a:hlinkClick r:id="rId15" tooltip="Decio"/>
              </a:rPr>
              <a:t>Decio</a:t>
            </a:r>
            <a:r>
              <a:rPr lang="es-CL" dirty="0">
                <a:solidFill>
                  <a:srgbClr val="222222"/>
                </a:solidFill>
                <a:latin typeface="Arial" panose="020B0604020202020204" pitchFamily="34" charset="0"/>
              </a:rPr>
              <a:t> .</a:t>
            </a:r>
          </a:p>
          <a:p>
            <a:pPr>
              <a:buFont typeface="+mj-lt"/>
              <a:buAutoNum type="arabicPeriod"/>
            </a:pPr>
            <a:r>
              <a:rPr lang="es-CL" dirty="0">
                <a:solidFill>
                  <a:srgbClr val="222222"/>
                </a:solidFill>
                <a:latin typeface="Arial" panose="020B0604020202020204" pitchFamily="34" charset="0"/>
              </a:rPr>
              <a:t>Fabio (253-256)</a:t>
            </a:r>
          </a:p>
          <a:p>
            <a:pPr>
              <a:buFont typeface="+mj-lt"/>
              <a:buAutoNum type="arabicPeriod"/>
            </a:pPr>
            <a:r>
              <a:rPr lang="es-CL" dirty="0">
                <a:solidFill>
                  <a:srgbClr val="0B0080"/>
                </a:solidFill>
                <a:latin typeface="Arial" panose="020B0604020202020204" pitchFamily="34" charset="0"/>
                <a:hlinkClick r:id="rId16" tooltip="Demetrio de Antioquía"/>
              </a:rPr>
              <a:t>Demetrio</a:t>
            </a:r>
            <a:r>
              <a:rPr lang="es-CL" dirty="0">
                <a:solidFill>
                  <a:srgbClr val="222222"/>
                </a:solidFill>
                <a:latin typeface="Arial" panose="020B0604020202020204" pitchFamily="34" charset="0"/>
              </a:rPr>
              <a:t> (256-260), quien fue tomado prisionero por los persas bajo </a:t>
            </a:r>
            <a:r>
              <a:rPr lang="es-CL" dirty="0" err="1">
                <a:solidFill>
                  <a:srgbClr val="0B0080"/>
                </a:solidFill>
                <a:latin typeface="Arial" panose="020B0604020202020204" pitchFamily="34" charset="0"/>
                <a:hlinkClick r:id="rId17" tooltip="Shapur I"/>
              </a:rPr>
              <a:t>Shapur</a:t>
            </a:r>
            <a:endParaRPr lang="es-CL" dirty="0">
              <a:solidFill>
                <a:srgbClr val="222222"/>
              </a:solidFill>
              <a:latin typeface="Arial" panose="020B0604020202020204" pitchFamily="34" charset="0"/>
            </a:endParaRPr>
          </a:p>
          <a:p>
            <a:pPr>
              <a:buFont typeface="+mj-lt"/>
              <a:buAutoNum type="arabicPeriod"/>
            </a:pPr>
            <a:r>
              <a:rPr lang="es-CL" dirty="0">
                <a:solidFill>
                  <a:srgbClr val="0B0080"/>
                </a:solidFill>
                <a:latin typeface="Arial" panose="020B0604020202020204" pitchFamily="34" charset="0"/>
                <a:hlinkClick r:id="rId18" tooltip="Pablo de Samosata"/>
              </a:rPr>
              <a:t>Pablo de Samosata</a:t>
            </a:r>
            <a:r>
              <a:rPr lang="es-CL" dirty="0">
                <a:solidFill>
                  <a:srgbClr val="222222"/>
                </a:solidFill>
                <a:latin typeface="Arial" panose="020B0604020202020204" pitchFamily="34" charset="0"/>
              </a:rPr>
              <a:t> (260-268</a:t>
            </a:r>
            <a:endParaRPr lang="es-CL" b="0" i="0" dirty="0">
              <a:solidFill>
                <a:srgbClr val="222222"/>
              </a:solidFill>
              <a:effectLst/>
              <a:latin typeface="Arial" panose="020B0604020202020204" pitchFamily="34" charset="0"/>
            </a:endParaRPr>
          </a:p>
        </p:txBody>
      </p:sp>
      <p:pic>
        <p:nvPicPr>
          <p:cNvPr id="4100" name="Picture 4" descr="John X (Yazigi) of Antioch - OrthodoxWiki">
            <a:extLst>
              <a:ext uri="{FF2B5EF4-FFF2-40B4-BE49-F238E27FC236}">
                <a16:creationId xmlns:a16="http://schemas.microsoft.com/office/drawing/2014/main" id="{C47558EA-0EA8-4D97-99A5-CD32499AAAE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301597" y="4639734"/>
            <a:ext cx="2730968" cy="204977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onseñor Sergio Abad">
            <a:extLst>
              <a:ext uri="{FF2B5EF4-FFF2-40B4-BE49-F238E27FC236}">
                <a16:creationId xmlns:a16="http://schemas.microsoft.com/office/drawing/2014/main" id="{289A3793-78BE-4DF2-A181-3386FCD48540}"/>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4469" t="10649" r="13981" b="43940"/>
          <a:stretch/>
        </p:blipFill>
        <p:spPr bwMode="auto">
          <a:xfrm>
            <a:off x="5049838" y="4487332"/>
            <a:ext cx="2472269" cy="2302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8902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iñedos del Bajío - Revista El Conocedor">
            <a:extLst>
              <a:ext uri="{FF2B5EF4-FFF2-40B4-BE49-F238E27FC236}">
                <a16:creationId xmlns:a16="http://schemas.microsoft.com/office/drawing/2014/main" id="{5D4CBEBA-7F36-4145-A22B-872D3F4B67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853" y="0"/>
            <a:ext cx="1230385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111852" y="1"/>
            <a:ext cx="4666920" cy="6858000"/>
          </a:xfrm>
        </p:spPr>
        <p:style>
          <a:lnRef idx="2">
            <a:schemeClr val="dk1">
              <a:shade val="50000"/>
            </a:schemeClr>
          </a:lnRef>
          <a:fillRef idx="1">
            <a:schemeClr val="dk1"/>
          </a:fillRef>
          <a:effectRef idx="0">
            <a:schemeClr val="dk1"/>
          </a:effectRef>
          <a:fontRef idx="minor">
            <a:schemeClr val="lt1"/>
          </a:fontRef>
        </p:style>
        <p:txBody>
          <a:bodyPr>
            <a:noAutofit/>
          </a:bodyPr>
          <a:lstStyle/>
          <a:p>
            <a:r>
              <a:rPr lang="es-CL" sz="2400" b="1" dirty="0">
                <a:effectLst>
                  <a:outerShdw blurRad="38100" dist="38100" dir="2700000" algn="tl">
                    <a:srgbClr val="000000">
                      <a:alpha val="43137"/>
                    </a:srgbClr>
                  </a:outerShdw>
                </a:effectLst>
              </a:rPr>
              <a:t>Sabemos y estamos convencidos que apartarse de la Iglesia, sea por cisma, herejía o sectarismo, es la perdición total y la muerte espiritual.</a:t>
            </a:r>
          </a:p>
          <a:p>
            <a:r>
              <a:rPr lang="es-CL" sz="2400" b="1" dirty="0">
                <a:effectLst>
                  <a:outerShdw blurRad="38100" dist="38100" dir="2700000" algn="tl">
                    <a:srgbClr val="000000">
                      <a:alpha val="43137"/>
                    </a:srgbClr>
                  </a:outerShdw>
                </a:effectLst>
              </a:rPr>
              <a:t>Para nosotros no hay Cristianismo fuera de la Iglesia. </a:t>
            </a:r>
          </a:p>
          <a:p>
            <a:r>
              <a:rPr lang="es-CL" sz="2400" b="1" dirty="0">
                <a:effectLst>
                  <a:outerShdw blurRad="38100" dist="38100" dir="2700000" algn="tl">
                    <a:srgbClr val="000000">
                      <a:alpha val="43137"/>
                    </a:srgbClr>
                  </a:outerShdw>
                </a:effectLst>
              </a:rPr>
              <a:t>Si Cristo estableció la Iglesia, y la Iglesia es Su cuerpo, entonces ser separado de Su cuerpo es morir. </a:t>
            </a:r>
          </a:p>
          <a:p>
            <a:r>
              <a:rPr lang="es-CL" sz="2400" b="1" dirty="0">
                <a:effectLst>
                  <a:outerShdw blurRad="38100" dist="38100" dir="2700000" algn="tl">
                    <a:srgbClr val="000000">
                      <a:alpha val="43137"/>
                    </a:srgbClr>
                  </a:outerShdw>
                </a:effectLst>
              </a:rPr>
              <a:t>(</a:t>
            </a:r>
            <a:r>
              <a:rPr lang="es-CL" sz="2400" b="1" dirty="0" err="1">
                <a:effectLst>
                  <a:outerShdw blurRad="38100" dist="38100" dir="2700000" algn="tl">
                    <a:srgbClr val="000000">
                      <a:alpha val="43137"/>
                    </a:srgbClr>
                  </a:outerShdw>
                </a:effectLst>
              </a:rPr>
              <a:t>Martir</a:t>
            </a:r>
            <a:r>
              <a:rPr lang="es-CL" sz="2400" b="1" dirty="0">
                <a:effectLst>
                  <a:outerShdw blurRad="38100" dist="38100" dir="2700000" algn="tl">
                    <a:srgbClr val="000000">
                      <a:alpha val="43137"/>
                    </a:srgbClr>
                  </a:outerShdw>
                </a:effectLst>
              </a:rPr>
              <a:t> </a:t>
            </a:r>
            <a:r>
              <a:rPr lang="es-CL" sz="2400" b="1" dirty="0" err="1">
                <a:effectLst>
                  <a:outerShdw blurRad="38100" dist="38100" dir="2700000" algn="tl">
                    <a:srgbClr val="000000">
                      <a:alpha val="43137"/>
                    </a:srgbClr>
                  </a:outerShdw>
                </a:effectLst>
              </a:rPr>
              <a:t>Hilarion</a:t>
            </a:r>
            <a:r>
              <a:rPr lang="es-CL" sz="2400" b="1" dirty="0">
                <a:effectLst>
                  <a:outerShdw blurRad="38100" dist="38100" dir="2700000" algn="tl">
                    <a:srgbClr val="000000">
                      <a:alpha val="43137"/>
                    </a:srgbClr>
                  </a:outerShdw>
                </a:effectLst>
              </a:rPr>
              <a:t> </a:t>
            </a:r>
            <a:r>
              <a:rPr lang="es-CL" sz="2400" b="1" dirty="0" err="1">
                <a:effectLst>
                  <a:outerShdw blurRad="38100" dist="38100" dir="2700000" algn="tl">
                    <a:srgbClr val="000000">
                      <a:alpha val="43137"/>
                    </a:srgbClr>
                  </a:outerShdw>
                </a:effectLst>
              </a:rPr>
              <a:t>Troitsky</a:t>
            </a:r>
            <a:r>
              <a:rPr lang="es-CL" sz="2400" b="1" dirty="0">
                <a:effectLst>
                  <a:outerShdw blurRad="38100" dist="38100" dir="2700000" algn="tl">
                    <a:srgbClr val="000000">
                      <a:alpha val="43137"/>
                    </a:srgbClr>
                  </a:outerShdw>
                </a:effectLst>
              </a:rPr>
              <a:t>. Vida en la Iglesia) </a:t>
            </a:r>
          </a:p>
        </p:txBody>
      </p:sp>
    </p:spTree>
    <p:extLst>
      <p:ext uri="{BB962C8B-B14F-4D97-AF65-F5344CB8AC3E}">
        <p14:creationId xmlns:p14="http://schemas.microsoft.com/office/powerpoint/2010/main" val="2732603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AE4B2E-DBD9-4520-9533-B59F189D5288}"/>
              </a:ext>
            </a:extLst>
          </p:cNvPr>
          <p:cNvSpPr>
            <a:spLocks noGrp="1"/>
          </p:cNvSpPr>
          <p:nvPr>
            <p:ph type="title"/>
          </p:nvPr>
        </p:nvSpPr>
        <p:spPr/>
        <p:txBody>
          <a:bodyPr/>
          <a:lstStyle/>
          <a:p>
            <a:endParaRPr lang="es-CL"/>
          </a:p>
        </p:txBody>
      </p:sp>
      <p:pic>
        <p:nvPicPr>
          <p:cNvPr id="5" name="Marcador de contenido 4">
            <a:extLst>
              <a:ext uri="{FF2B5EF4-FFF2-40B4-BE49-F238E27FC236}">
                <a16:creationId xmlns:a16="http://schemas.microsoft.com/office/drawing/2014/main" id="{086D8313-47BB-4413-BB71-251795FB0557}"/>
              </a:ext>
            </a:extLst>
          </p:cNvPr>
          <p:cNvPicPr>
            <a:picLocks noGrp="1" noChangeAspect="1"/>
          </p:cNvPicPr>
          <p:nvPr>
            <p:ph idx="1"/>
          </p:nvPr>
        </p:nvPicPr>
        <p:blipFill>
          <a:blip r:embed="rId2"/>
          <a:stretch>
            <a:fillRect/>
          </a:stretch>
        </p:blipFill>
        <p:spPr>
          <a:xfrm>
            <a:off x="1083734" y="452718"/>
            <a:ext cx="4704070" cy="6303455"/>
          </a:xfrm>
        </p:spPr>
      </p:pic>
      <p:pic>
        <p:nvPicPr>
          <p:cNvPr id="7" name="Imagen 6">
            <a:extLst>
              <a:ext uri="{FF2B5EF4-FFF2-40B4-BE49-F238E27FC236}">
                <a16:creationId xmlns:a16="http://schemas.microsoft.com/office/drawing/2014/main" id="{118772E5-C3A7-431D-9273-ED98E2C58F9A}"/>
              </a:ext>
            </a:extLst>
          </p:cNvPr>
          <p:cNvPicPr>
            <a:picLocks noChangeAspect="1"/>
          </p:cNvPicPr>
          <p:nvPr/>
        </p:nvPicPr>
        <p:blipFill>
          <a:blip r:embed="rId3"/>
          <a:stretch>
            <a:fillRect/>
          </a:stretch>
        </p:blipFill>
        <p:spPr>
          <a:xfrm>
            <a:off x="6096000" y="583313"/>
            <a:ext cx="6025433" cy="6042264"/>
          </a:xfrm>
          <a:prstGeom prst="rect">
            <a:avLst/>
          </a:prstGeom>
        </p:spPr>
      </p:pic>
    </p:spTree>
    <p:extLst>
      <p:ext uri="{BB962C8B-B14F-4D97-AF65-F5344CB8AC3E}">
        <p14:creationId xmlns:p14="http://schemas.microsoft.com/office/powerpoint/2010/main" val="2327370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 name="Picture 10" descr="Pray for the Girls. Pray for Boko Haram… - aKoma Media - Medium">
            <a:extLst>
              <a:ext uri="{FF2B5EF4-FFF2-40B4-BE49-F238E27FC236}">
                <a16:creationId xmlns:a16="http://schemas.microsoft.com/office/drawing/2014/main" id="{63237ADA-8FB8-4D76-BCA1-0DD6957515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35" y="2235201"/>
            <a:ext cx="12165265" cy="46228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609600" y="203200"/>
            <a:ext cx="11209867" cy="2692399"/>
          </a:xfrm>
        </p:spPr>
        <p:style>
          <a:lnRef idx="1">
            <a:schemeClr val="accent2"/>
          </a:lnRef>
          <a:fillRef idx="3">
            <a:schemeClr val="accent2"/>
          </a:fillRef>
          <a:effectRef idx="2">
            <a:schemeClr val="accent2"/>
          </a:effectRef>
          <a:fontRef idx="minor">
            <a:schemeClr val="lt1"/>
          </a:fontRef>
        </p:style>
        <p:txBody>
          <a:bodyPr>
            <a:noAutofit/>
          </a:bodyPr>
          <a:lstStyle/>
          <a:p>
            <a:r>
              <a:rPr lang="es-CL" sz="2400" b="1" dirty="0">
                <a:effectLst>
                  <a:outerShdw blurRad="38100" dist="38100" dir="2700000" algn="tl">
                    <a:srgbClr val="000000">
                      <a:alpha val="43137"/>
                    </a:srgbClr>
                  </a:outerShdw>
                </a:effectLst>
              </a:rPr>
              <a:t>No se debería buscar entre extraños la verdad que puede obtenerse fácilmente en la Iglesia.</a:t>
            </a:r>
          </a:p>
          <a:p>
            <a:r>
              <a:rPr lang="es-CL" sz="2400" b="1" dirty="0">
                <a:effectLst>
                  <a:outerShdw blurRad="38100" dist="38100" dir="2700000" algn="tl">
                    <a:srgbClr val="000000">
                      <a:alpha val="43137"/>
                    </a:srgbClr>
                  </a:outerShdw>
                </a:effectLst>
              </a:rPr>
              <a:t>Pues en ella, como una rica tesorería, los Apóstoles han colocado todo lo que pertenece a la verdad, de modo que todos puedan beber de esta bebida de vida. </a:t>
            </a:r>
          </a:p>
          <a:p>
            <a:r>
              <a:rPr lang="es-CL" sz="2400" b="1" dirty="0">
                <a:effectLst>
                  <a:outerShdw blurRad="38100" dist="38100" dir="2700000" algn="tl">
                    <a:srgbClr val="000000">
                      <a:alpha val="43137"/>
                    </a:srgbClr>
                  </a:outerShdw>
                </a:effectLst>
              </a:rPr>
              <a:t>Ella es la puerta a la vida. San Ireneo de </a:t>
            </a:r>
            <a:r>
              <a:rPr lang="es-CL" sz="2400" b="1" dirty="0" err="1">
                <a:effectLst>
                  <a:outerShdw blurRad="38100" dist="38100" dir="2700000" algn="tl">
                    <a:srgbClr val="000000">
                      <a:alpha val="43137"/>
                    </a:srgbClr>
                  </a:outerShdw>
                </a:effectLst>
              </a:rPr>
              <a:t>Lyons</a:t>
            </a:r>
            <a:r>
              <a:rPr lang="es-CL" sz="2400" b="1" dirty="0">
                <a:effectLst>
                  <a:outerShdw blurRad="38100" dist="38100" dir="2700000" algn="tl">
                    <a:srgbClr val="000000">
                      <a:alpha val="43137"/>
                    </a:srgbClr>
                  </a:outerShdw>
                </a:effectLst>
              </a:rPr>
              <a:t>. </a:t>
            </a:r>
            <a:endParaRPr lang="es-CL" sz="2400" dirty="0"/>
          </a:p>
          <a:p>
            <a:endParaRPr lang="es-CL" sz="2400" dirty="0"/>
          </a:p>
          <a:p>
            <a:endParaRPr lang="es-CL" sz="2400" dirty="0"/>
          </a:p>
        </p:txBody>
      </p:sp>
    </p:spTree>
    <p:extLst>
      <p:ext uri="{BB962C8B-B14F-4D97-AF65-F5344CB8AC3E}">
        <p14:creationId xmlns:p14="http://schemas.microsoft.com/office/powerpoint/2010/main" val="17658916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88228" y="372532"/>
            <a:ext cx="4385733" cy="6485467"/>
          </a:xfrm>
        </p:spPr>
        <p:txBody>
          <a:bodyPr>
            <a:normAutofit/>
          </a:bodyPr>
          <a:lstStyle/>
          <a:p>
            <a:r>
              <a:rPr lang="es-CL" b="1" dirty="0">
                <a:effectLst>
                  <a:outerShdw blurRad="38100" dist="38100" dir="2700000" algn="tl">
                    <a:srgbClr val="000000">
                      <a:alpha val="43137"/>
                    </a:srgbClr>
                  </a:outerShdw>
                </a:effectLst>
              </a:rPr>
              <a:t>La Iglesia es santa, aunque haya pecadores dentro de ella. </a:t>
            </a:r>
          </a:p>
          <a:p>
            <a:r>
              <a:rPr lang="es-CL" b="1" dirty="0">
                <a:effectLst>
                  <a:outerShdw blurRad="38100" dist="38100" dir="2700000" algn="tl">
                    <a:srgbClr val="000000">
                      <a:alpha val="43137"/>
                    </a:srgbClr>
                  </a:outerShdw>
                </a:effectLst>
              </a:rPr>
              <a:t>Los que pecan, pero que se purifican con sincero arrepentimiento, no impiden que la Iglesia sea santa. </a:t>
            </a:r>
          </a:p>
          <a:p>
            <a:r>
              <a:rPr lang="es-CL" b="1" dirty="0">
                <a:effectLst>
                  <a:outerShdw blurRad="38100" dist="38100" dir="2700000" algn="tl">
                    <a:srgbClr val="000000">
                      <a:alpha val="43137"/>
                    </a:srgbClr>
                  </a:outerShdw>
                </a:effectLst>
              </a:rPr>
              <a:t>Pero los pecadores que no se arrepienten son separados del cuerpo de la Iglesia, ya sea visiblemente por la autoridad de la Iglesia, o invisiblemente por el juicio de Dios. </a:t>
            </a:r>
          </a:p>
          <a:p>
            <a:r>
              <a:rPr lang="es-CL" b="1" dirty="0">
                <a:effectLst>
                  <a:outerShdw blurRad="38100" dist="38100" dir="2700000" algn="tl">
                    <a:srgbClr val="000000">
                      <a:alpha val="43137"/>
                    </a:srgbClr>
                  </a:outerShdw>
                </a:effectLst>
              </a:rPr>
              <a:t>Y en esta forma la Iglesia permanece siendo santa. </a:t>
            </a:r>
          </a:p>
          <a:p>
            <a:r>
              <a:rPr lang="es-CL" b="1" dirty="0">
                <a:effectLst>
                  <a:outerShdw blurRad="38100" dist="38100" dir="2700000" algn="tl">
                    <a:srgbClr val="000000">
                      <a:alpha val="43137"/>
                    </a:srgbClr>
                  </a:outerShdw>
                </a:effectLst>
              </a:rPr>
              <a:t>(San </a:t>
            </a:r>
            <a:r>
              <a:rPr lang="es-CL" b="1" dirty="0" err="1">
                <a:effectLst>
                  <a:outerShdw blurRad="38100" dist="38100" dir="2700000" algn="tl">
                    <a:srgbClr val="000000">
                      <a:alpha val="43137"/>
                    </a:srgbClr>
                  </a:outerShdw>
                </a:effectLst>
              </a:rPr>
              <a:t>Filareto</a:t>
            </a:r>
            <a:r>
              <a:rPr lang="es-CL" b="1" dirty="0">
                <a:effectLst>
                  <a:outerShdw blurRad="38100" dist="38100" dir="2700000" algn="tl">
                    <a:srgbClr val="000000">
                      <a:alpha val="43137"/>
                    </a:srgbClr>
                  </a:outerShdw>
                </a:effectLst>
              </a:rPr>
              <a:t> de </a:t>
            </a:r>
            <a:r>
              <a:rPr lang="es-CL" b="1" dirty="0" err="1">
                <a:effectLst>
                  <a:outerShdw blurRad="38100" dist="38100" dir="2700000" algn="tl">
                    <a:srgbClr val="000000">
                      <a:alpha val="43137"/>
                    </a:srgbClr>
                  </a:outerShdw>
                </a:effectLst>
              </a:rPr>
              <a:t>Moscu</a:t>
            </a:r>
            <a:r>
              <a:rPr lang="es-CL" b="1" dirty="0">
                <a:effectLst>
                  <a:outerShdw blurRad="38100" dist="38100" dir="2700000" algn="tl">
                    <a:srgbClr val="000000">
                      <a:alpha val="43137"/>
                    </a:srgbClr>
                  </a:outerShdw>
                </a:effectLst>
              </a:rPr>
              <a:t>. Catequesis) </a:t>
            </a:r>
          </a:p>
          <a:p>
            <a:endParaRPr lang="es-CL" dirty="0"/>
          </a:p>
        </p:txBody>
      </p:sp>
      <p:pic>
        <p:nvPicPr>
          <p:cNvPr id="19458" name="Picture 2" descr="https://luminousdarkcloud.files.wordpress.com/2011/07/confession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9124" y="0"/>
            <a:ext cx="2276475" cy="3048001"/>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s://images.oca.org/questions/sacramentconfession.jpg"/>
          <p:cNvPicPr>
            <a:picLocks noChangeAspect="1" noChangeArrowheads="1"/>
          </p:cNvPicPr>
          <p:nvPr/>
        </p:nvPicPr>
        <p:blipFill rotWithShape="1">
          <a:blip r:embed="rId3">
            <a:extLst>
              <a:ext uri="{28A0092B-C50C-407E-A947-70E740481C1C}">
                <a14:useLocalDpi xmlns:a14="http://schemas.microsoft.com/office/drawing/2010/main" val="0"/>
              </a:ext>
            </a:extLst>
          </a:blip>
          <a:srcRect l="49299"/>
          <a:stretch/>
        </p:blipFill>
        <p:spPr bwMode="auto">
          <a:xfrm>
            <a:off x="4709124" y="3048001"/>
            <a:ext cx="2381095" cy="376899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Orthodox icon of the First Ecumenical Council of Nikea (2 ...">
            <a:extLst>
              <a:ext uri="{FF2B5EF4-FFF2-40B4-BE49-F238E27FC236}">
                <a16:creationId xmlns:a16="http://schemas.microsoft.com/office/drawing/2014/main" id="{8CB39429-3742-4BA9-B2CE-08AE98C925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599" y="41000"/>
            <a:ext cx="5147064" cy="681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4053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t-innocent.org/public/image.php/775.jpg?width=1600&amp;height=1600&amp;color=000000&amp;cropratio=2:1&amp;image=/images/Pantokrat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0"/>
            <a:ext cx="12090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497831" y="423333"/>
            <a:ext cx="4124969" cy="6022775"/>
          </a:xfrm>
        </p:spPr>
        <p:style>
          <a:lnRef idx="2">
            <a:schemeClr val="dk1">
              <a:shade val="50000"/>
            </a:schemeClr>
          </a:lnRef>
          <a:fillRef idx="1">
            <a:schemeClr val="dk1"/>
          </a:fillRef>
          <a:effectRef idx="0">
            <a:schemeClr val="dk1"/>
          </a:effectRef>
          <a:fontRef idx="minor">
            <a:schemeClr val="lt1"/>
          </a:fontRef>
        </p:style>
        <p:txBody>
          <a:bodyPr>
            <a:noAutofit/>
          </a:bodyPr>
          <a:lstStyle/>
          <a:p>
            <a:r>
              <a:rPr lang="es-CL" sz="2400" b="1" dirty="0">
                <a:effectLst>
                  <a:outerShdw blurRad="38100" dist="38100" dir="2700000" algn="tl">
                    <a:srgbClr val="000000">
                      <a:alpha val="43137"/>
                    </a:srgbClr>
                  </a:outerShdw>
                </a:effectLst>
              </a:rPr>
              <a:t>¿Cuándo estamos viviendo en Cristo?</a:t>
            </a:r>
          </a:p>
          <a:p>
            <a:r>
              <a:rPr lang="es-CL" sz="2400" b="1" dirty="0">
                <a:effectLst>
                  <a:outerShdw blurRad="38100" dist="38100" dir="2700000" algn="tl">
                    <a:srgbClr val="000000">
                      <a:alpha val="43137"/>
                    </a:srgbClr>
                  </a:outerShdw>
                </a:effectLst>
              </a:rPr>
              <a:t>Cuando vivimos según Su Evangelio y su Iglesia. </a:t>
            </a:r>
          </a:p>
          <a:p>
            <a:r>
              <a:rPr lang="es-CL" sz="2400" b="1" dirty="0">
                <a:effectLst>
                  <a:outerShdw blurRad="38100" dist="38100" dir="2700000" algn="tl">
                    <a:srgbClr val="000000">
                      <a:alpha val="43137"/>
                    </a:srgbClr>
                  </a:outerShdw>
                </a:effectLst>
              </a:rPr>
              <a:t>Pues El mismo, y no solamente Su Evangelio, están en la Iglesia con todas sus perfecciones y virtudes. </a:t>
            </a:r>
          </a:p>
          <a:p>
            <a:r>
              <a:rPr lang="es-CL" sz="2400" b="1" dirty="0">
                <a:effectLst>
                  <a:outerShdw blurRad="38100" dist="38100" dir="2700000" algn="tl">
                    <a:srgbClr val="000000">
                      <a:alpha val="43137"/>
                    </a:srgbClr>
                  </a:outerShdw>
                </a:effectLst>
              </a:rPr>
              <a:t>La Iglesia es el Cuerpo eternamente viviente del Dios y hombre Cristo. </a:t>
            </a:r>
          </a:p>
        </p:txBody>
      </p:sp>
    </p:spTree>
    <p:extLst>
      <p:ext uri="{BB962C8B-B14F-4D97-AF65-F5344CB8AC3E}">
        <p14:creationId xmlns:p14="http://schemas.microsoft.com/office/powerpoint/2010/main" val="2904372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shepherdsguild.org/sitebuildercontent/sitebuilderpictures/serb-patr-hthurs2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1067" y="24867"/>
            <a:ext cx="10430933" cy="683313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0" y="-1"/>
            <a:ext cx="3996267" cy="6833133"/>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s-CL" b="1" dirty="0">
                <a:effectLst>
                  <a:outerShdw blurRad="38100" dist="38100" dir="2700000" algn="tl">
                    <a:srgbClr val="000000">
                      <a:alpha val="43137"/>
                    </a:srgbClr>
                  </a:outerShdw>
                </a:effectLst>
              </a:rPr>
              <a:t>En ella hallamos el recurso de los santos misterios. </a:t>
            </a:r>
          </a:p>
          <a:p>
            <a:r>
              <a:rPr lang="es-CL" b="1" dirty="0">
                <a:effectLst>
                  <a:outerShdw blurRad="38100" dist="38100" dir="2700000" algn="tl">
                    <a:srgbClr val="000000">
                      <a:alpha val="43137"/>
                    </a:srgbClr>
                  </a:outerShdw>
                </a:effectLst>
              </a:rPr>
              <a:t>En ella hallamos el sentido de las santas buenas obras. </a:t>
            </a:r>
          </a:p>
          <a:p>
            <a:r>
              <a:rPr lang="es-CL" b="1" dirty="0">
                <a:effectLst>
                  <a:outerShdw blurRad="38100" dist="38100" dir="2700000" algn="tl">
                    <a:srgbClr val="000000">
                      <a:alpha val="43137"/>
                    </a:srgbClr>
                  </a:outerShdw>
                </a:effectLst>
              </a:rPr>
              <a:t>Nuestro Señor Jesucristo es inseparable de la Iglesia en este mundo. </a:t>
            </a:r>
          </a:p>
          <a:p>
            <a:r>
              <a:rPr lang="es-CL" b="1" dirty="0">
                <a:effectLst>
                  <a:outerShdw blurRad="38100" dist="38100" dir="2700000" algn="tl">
                    <a:srgbClr val="000000">
                      <a:alpha val="43137"/>
                    </a:srgbClr>
                  </a:outerShdw>
                </a:effectLst>
              </a:rPr>
              <a:t>El convive con cada miembro de la Iglesia por todos los siglos.</a:t>
            </a:r>
          </a:p>
          <a:p>
            <a:r>
              <a:rPr lang="es-CL" b="1" dirty="0">
                <a:effectLst>
                  <a:outerShdw blurRad="38100" dist="38100" dir="2700000" algn="tl">
                    <a:srgbClr val="000000">
                      <a:alpha val="43137"/>
                    </a:srgbClr>
                  </a:outerShdw>
                </a:effectLst>
              </a:rPr>
              <a:t> El pone Su entero ser para nosotros en la Iglesia, y constantemente se </a:t>
            </a:r>
            <a:r>
              <a:rPr lang="es-CL" b="1" dirty="0" err="1">
                <a:effectLst>
                  <a:outerShdw blurRad="38100" dist="38100" dir="2700000" algn="tl">
                    <a:srgbClr val="000000">
                      <a:alpha val="43137"/>
                    </a:srgbClr>
                  </a:outerShdw>
                </a:effectLst>
              </a:rPr>
              <a:t>dá</a:t>
            </a:r>
            <a:r>
              <a:rPr lang="es-CL" b="1" dirty="0">
                <a:effectLst>
                  <a:outerShdw blurRad="38100" dist="38100" dir="2700000" algn="tl">
                    <a:srgbClr val="000000">
                      <a:alpha val="43137"/>
                    </a:srgbClr>
                  </a:outerShdw>
                </a:effectLst>
              </a:rPr>
              <a:t> por completo a nosotros, para que podamos vivir en este mundo así como El vivió. </a:t>
            </a:r>
          </a:p>
          <a:p>
            <a:r>
              <a:rPr lang="es-CL" b="1" dirty="0">
                <a:effectLst>
                  <a:outerShdw blurRad="38100" dist="38100" dir="2700000" algn="tl">
                    <a:srgbClr val="000000">
                      <a:alpha val="43137"/>
                    </a:srgbClr>
                  </a:outerShdw>
                </a:effectLst>
              </a:rPr>
              <a:t>(San Justino </a:t>
            </a:r>
            <a:r>
              <a:rPr lang="es-CL" b="1" dirty="0" err="1">
                <a:effectLst>
                  <a:outerShdw blurRad="38100" dist="38100" dir="2700000" algn="tl">
                    <a:srgbClr val="000000">
                      <a:alpha val="43137"/>
                    </a:srgbClr>
                  </a:outerShdw>
                </a:effectLst>
              </a:rPr>
              <a:t>Popovich</a:t>
            </a:r>
            <a:r>
              <a:rPr lang="es-CL" b="1" dirty="0">
                <a:effectLst>
                  <a:outerShdw blurRad="38100" dist="38100" dir="2700000" algn="tl">
                    <a:srgbClr val="000000">
                      <a:alpha val="43137"/>
                    </a:srgbClr>
                  </a:outerShdw>
                </a:effectLst>
              </a:rPr>
              <a:t>. Explicación de 1 Juan, 4:9, 17) </a:t>
            </a:r>
          </a:p>
          <a:p>
            <a:endParaRPr lang="es-CL" dirty="0"/>
          </a:p>
        </p:txBody>
      </p:sp>
    </p:spTree>
    <p:extLst>
      <p:ext uri="{BB962C8B-B14F-4D97-AF65-F5344CB8AC3E}">
        <p14:creationId xmlns:p14="http://schemas.microsoft.com/office/powerpoint/2010/main" val="30896682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https://gabrielsmessage.files.wordpress.com/2011/09/confession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2972" y="0"/>
            <a:ext cx="1029902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14366" y="0"/>
            <a:ext cx="3875166" cy="6858000"/>
          </a:xfrm>
        </p:spPr>
        <p:style>
          <a:lnRef idx="2">
            <a:schemeClr val="dk1">
              <a:shade val="50000"/>
            </a:schemeClr>
          </a:lnRef>
          <a:fillRef idx="1">
            <a:schemeClr val="dk1"/>
          </a:fillRef>
          <a:effectRef idx="0">
            <a:schemeClr val="dk1"/>
          </a:effectRef>
          <a:fontRef idx="minor">
            <a:schemeClr val="lt1"/>
          </a:fontRef>
        </p:style>
        <p:txBody>
          <a:bodyPr>
            <a:normAutofit lnSpcReduction="10000"/>
          </a:bodyPr>
          <a:lstStyle/>
          <a:p>
            <a:r>
              <a:rPr lang="es-CL" sz="5400" b="1" dirty="0">
                <a:effectLst>
                  <a:outerShdw blurRad="38100" dist="38100" dir="2700000" algn="tl">
                    <a:srgbClr val="000000">
                      <a:alpha val="43137"/>
                    </a:srgbClr>
                  </a:outerShdw>
                </a:effectLst>
              </a:rPr>
              <a:t>El Padre Espiritual </a:t>
            </a:r>
          </a:p>
          <a:p>
            <a:r>
              <a:rPr lang="es-CL" b="1" dirty="0">
                <a:effectLst>
                  <a:outerShdw blurRad="38100" dist="38100" dir="2700000" algn="tl">
                    <a:srgbClr val="000000">
                      <a:alpha val="43137"/>
                    </a:srgbClr>
                  </a:outerShdw>
                </a:effectLst>
              </a:rPr>
              <a:t>73. Considera que el Espíritu Santo vive en el padre espiritual, y que El te dirá lo que debes hacer. Pero si piensas que el padre espiritual vive descuidadamente, y que el Espíritu Santo no puede vivir en él, sufrirás grandemente por tal pensamiento, y el Señor te humillará, y caerás irremediablemente en el error. </a:t>
            </a:r>
          </a:p>
          <a:p>
            <a:r>
              <a:rPr lang="es-CL" b="1" dirty="0">
                <a:effectLst>
                  <a:outerShdw blurRad="38100" dist="38100" dir="2700000" algn="tl">
                    <a:srgbClr val="000000">
                      <a:alpha val="43137"/>
                    </a:srgbClr>
                  </a:outerShdw>
                </a:effectLst>
              </a:rPr>
              <a:t>(San Silvano el </a:t>
            </a:r>
            <a:r>
              <a:rPr lang="es-CL" b="1" dirty="0" err="1">
                <a:effectLst>
                  <a:outerShdw blurRad="38100" dist="38100" dir="2700000" algn="tl">
                    <a:srgbClr val="000000">
                      <a:alpha val="43137"/>
                    </a:srgbClr>
                  </a:outerShdw>
                </a:effectLst>
              </a:rPr>
              <a:t>Athonita</a:t>
            </a:r>
            <a:r>
              <a:rPr lang="es-CL" b="1" dirty="0">
                <a:effectLst>
                  <a:outerShdw blurRad="38100" dist="38100" dir="2700000" algn="tl">
                    <a:srgbClr val="000000">
                      <a:alpha val="43137"/>
                    </a:srgbClr>
                  </a:outerShdw>
                </a:effectLst>
              </a:rPr>
              <a:t>. Escritos. II.1) </a:t>
            </a:r>
          </a:p>
        </p:txBody>
      </p:sp>
    </p:spTree>
    <p:extLst>
      <p:ext uri="{BB962C8B-B14F-4D97-AF65-F5344CB8AC3E}">
        <p14:creationId xmlns:p14="http://schemas.microsoft.com/office/powerpoint/2010/main" val="25572037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21734" y="295730"/>
            <a:ext cx="4596256" cy="5952670"/>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s-CL" sz="2800" b="1" dirty="0">
                <a:effectLst>
                  <a:outerShdw blurRad="38100" dist="38100" dir="2700000" algn="tl">
                    <a:srgbClr val="000000">
                      <a:alpha val="43137"/>
                    </a:srgbClr>
                  </a:outerShdw>
                </a:effectLst>
              </a:rPr>
              <a:t>Si un hombre no dice todo a su padre espiritual, entonces su camino es retorcido y no conduce al Reino de los Cielos. </a:t>
            </a:r>
          </a:p>
          <a:p>
            <a:r>
              <a:rPr lang="es-CL" sz="2800" b="1" dirty="0">
                <a:effectLst>
                  <a:outerShdw blurRad="38100" dist="38100" dir="2700000" algn="tl">
                    <a:srgbClr val="000000">
                      <a:alpha val="43137"/>
                    </a:srgbClr>
                  </a:outerShdw>
                </a:effectLst>
              </a:rPr>
              <a:t>Mas el camino de uno que le dice todo, lleva directamente al Reino de los Cielos. </a:t>
            </a:r>
          </a:p>
          <a:p>
            <a:r>
              <a:rPr lang="es-CL" sz="2800" b="1" dirty="0">
                <a:effectLst>
                  <a:outerShdw blurRad="38100" dist="38100" dir="2700000" algn="tl">
                    <a:srgbClr val="000000">
                      <a:alpha val="43137"/>
                    </a:srgbClr>
                  </a:outerShdw>
                </a:effectLst>
              </a:rPr>
              <a:t>(San Silvano el </a:t>
            </a:r>
            <a:r>
              <a:rPr lang="es-CL" sz="2800" b="1" dirty="0" err="1">
                <a:effectLst>
                  <a:outerShdw blurRad="38100" dist="38100" dir="2700000" algn="tl">
                    <a:srgbClr val="000000">
                      <a:alpha val="43137"/>
                    </a:srgbClr>
                  </a:outerShdw>
                </a:effectLst>
              </a:rPr>
              <a:t>Athonita</a:t>
            </a:r>
            <a:r>
              <a:rPr lang="es-CL" sz="2800" b="1" dirty="0">
                <a:effectLst>
                  <a:outerShdw blurRad="38100" dist="38100" dir="2700000" algn="tl">
                    <a:srgbClr val="000000">
                      <a:alpha val="43137"/>
                    </a:srgbClr>
                  </a:outerShdw>
                </a:effectLst>
              </a:rPr>
              <a:t>. Escritos. XIII.9) </a:t>
            </a:r>
          </a:p>
        </p:txBody>
      </p:sp>
      <p:pic>
        <p:nvPicPr>
          <p:cNvPr id="26626" name="Picture 2" descr="http://www.pravmir.com/wp-content/uploads/2014/11/duhovni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0933" y="16933"/>
            <a:ext cx="6841067" cy="6841067"/>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número de diapositiva 1"/>
          <p:cNvSpPr>
            <a:spLocks noGrp="1"/>
          </p:cNvSpPr>
          <p:nvPr>
            <p:ph type="sldNum" sz="quarter" idx="12"/>
          </p:nvPr>
        </p:nvSpPr>
        <p:spPr/>
        <p:txBody>
          <a:bodyPr/>
          <a:lstStyle/>
          <a:p>
            <a:fld id="{D57F1E4F-1CFF-5643-939E-02111984F565}" type="slidenum">
              <a:rPr lang="en-US" smtClean="0"/>
              <a:t>35</a:t>
            </a:fld>
            <a:endParaRPr lang="en-US" dirty="0"/>
          </a:p>
        </p:txBody>
      </p:sp>
    </p:spTree>
    <p:extLst>
      <p:ext uri="{BB962C8B-B14F-4D97-AF65-F5344CB8AC3E}">
        <p14:creationId xmlns:p14="http://schemas.microsoft.com/office/powerpoint/2010/main" val="24287416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88912" y="147918"/>
            <a:ext cx="4569355" cy="6540749"/>
          </a:xfrm>
        </p:spPr>
        <p:txBody>
          <a:bodyPr>
            <a:normAutofit/>
          </a:bodyPr>
          <a:lstStyle/>
          <a:p>
            <a:r>
              <a:rPr lang="es-CL" sz="2400" b="1" dirty="0">
                <a:effectLst>
                  <a:outerShdw blurRad="38100" dist="38100" dir="2700000" algn="tl">
                    <a:srgbClr val="000000">
                      <a:alpha val="43137"/>
                    </a:srgbClr>
                  </a:outerShdw>
                </a:effectLst>
              </a:rPr>
              <a:t>Cuéntale todo a tu padre espiritual, y el Señor tendrá piedad de ti y evitarás el error. </a:t>
            </a:r>
          </a:p>
          <a:p>
            <a:r>
              <a:rPr lang="es-CL" sz="2400" b="1" dirty="0">
                <a:effectLst>
                  <a:outerShdw blurRad="38100" dist="38100" dir="2700000" algn="tl">
                    <a:srgbClr val="000000">
                      <a:alpha val="43137"/>
                    </a:srgbClr>
                  </a:outerShdw>
                </a:effectLst>
              </a:rPr>
              <a:t>Pero si crees que sabes más de la vida espiritual que tu padre espiritual, y dejas de decirle todo acerca de ti mismo en la confesión, entonces inmediatamente caerás en alguna clase de error, para que puedas ser corregido. </a:t>
            </a:r>
          </a:p>
          <a:p>
            <a:r>
              <a:rPr lang="es-CL" sz="2400" b="1" dirty="0">
                <a:effectLst>
                  <a:outerShdw blurRad="38100" dist="38100" dir="2700000" algn="tl">
                    <a:srgbClr val="000000">
                      <a:alpha val="43137"/>
                    </a:srgbClr>
                  </a:outerShdw>
                </a:effectLst>
              </a:rPr>
              <a:t>(San Silvano el </a:t>
            </a:r>
            <a:r>
              <a:rPr lang="es-CL" sz="2400" b="1" dirty="0" err="1">
                <a:effectLst>
                  <a:outerShdw blurRad="38100" dist="38100" dir="2700000" algn="tl">
                    <a:srgbClr val="000000">
                      <a:alpha val="43137"/>
                    </a:srgbClr>
                  </a:outerShdw>
                </a:effectLst>
              </a:rPr>
              <a:t>Athonita</a:t>
            </a:r>
            <a:r>
              <a:rPr lang="es-CL" sz="2400" b="1" dirty="0">
                <a:effectLst>
                  <a:outerShdw blurRad="38100" dist="38100" dir="2700000" algn="tl">
                    <a:srgbClr val="000000">
                      <a:alpha val="43137"/>
                    </a:srgbClr>
                  </a:outerShdw>
                </a:effectLst>
              </a:rPr>
              <a:t>. Escritos. XVII.13) </a:t>
            </a:r>
          </a:p>
        </p:txBody>
      </p:sp>
      <p:pic>
        <p:nvPicPr>
          <p:cNvPr id="25602" name="Picture 2" descr="http://eadiocese.org/images/News/2010/09/asv2.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411" y="1"/>
            <a:ext cx="719458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7382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media.tumblr.com/tumblr_mf13rtTA3P1qkynm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2533" y="8002"/>
            <a:ext cx="9279467" cy="6866808"/>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0" y="8002"/>
            <a:ext cx="4470400" cy="6841996"/>
          </a:xfrm>
        </p:spPr>
        <p:style>
          <a:lnRef idx="2">
            <a:schemeClr val="dk1">
              <a:shade val="50000"/>
            </a:schemeClr>
          </a:lnRef>
          <a:fillRef idx="1">
            <a:schemeClr val="dk1"/>
          </a:fillRef>
          <a:effectRef idx="0">
            <a:schemeClr val="dk1"/>
          </a:effectRef>
          <a:fontRef idx="minor">
            <a:schemeClr val="lt1"/>
          </a:fontRef>
        </p:style>
        <p:txBody>
          <a:bodyPr>
            <a:noAutofit/>
          </a:bodyPr>
          <a:lstStyle/>
          <a:p>
            <a:r>
              <a:rPr lang="es-CL" sz="2400" b="1" dirty="0">
                <a:effectLst>
                  <a:outerShdw blurRad="38100" dist="38100" dir="2700000" algn="tl">
                    <a:srgbClr val="000000">
                      <a:alpha val="43137"/>
                    </a:srgbClr>
                  </a:outerShdw>
                </a:effectLst>
              </a:rPr>
              <a:t>El Espíritu Santo actúa místicamente a través del padre espiritual, y luego cuando te despides de tu padre espiritual, el alma siente su renovación. </a:t>
            </a:r>
          </a:p>
          <a:p>
            <a:r>
              <a:rPr lang="es-CL" sz="2400" b="1" dirty="0">
                <a:effectLst>
                  <a:outerShdw blurRad="38100" dist="38100" dir="2700000" algn="tl">
                    <a:srgbClr val="000000">
                      <a:alpha val="43137"/>
                    </a:srgbClr>
                  </a:outerShdw>
                </a:effectLst>
              </a:rPr>
              <a:t>Pero si te vas de tu padre espiritual en un estado de confusión, eso significa que no has confesado puramente y no le perdonaste sinceramente a tu hermano todos sus pecados. </a:t>
            </a:r>
          </a:p>
          <a:p>
            <a:r>
              <a:rPr lang="es-CL" sz="2400" b="1" dirty="0">
                <a:effectLst>
                  <a:outerShdw blurRad="38100" dist="38100" dir="2700000" algn="tl">
                    <a:srgbClr val="000000">
                      <a:alpha val="43137"/>
                    </a:srgbClr>
                  </a:outerShdw>
                </a:effectLst>
              </a:rPr>
              <a:t>(San Silvano el </a:t>
            </a:r>
            <a:r>
              <a:rPr lang="es-CL" sz="2400" b="1" dirty="0" err="1">
                <a:effectLst>
                  <a:outerShdw blurRad="38100" dist="38100" dir="2700000" algn="tl">
                    <a:srgbClr val="000000">
                      <a:alpha val="43137"/>
                    </a:srgbClr>
                  </a:outerShdw>
                </a:effectLst>
              </a:rPr>
              <a:t>Athonita</a:t>
            </a:r>
            <a:r>
              <a:rPr lang="es-CL" sz="2400" b="1" dirty="0">
                <a:effectLst>
                  <a:outerShdw blurRad="38100" dist="38100" dir="2700000" algn="tl">
                    <a:srgbClr val="000000">
                      <a:alpha val="43137"/>
                    </a:srgbClr>
                  </a:outerShdw>
                </a:effectLst>
              </a:rPr>
              <a:t>. Escritos. XIII.11) </a:t>
            </a:r>
          </a:p>
          <a:p>
            <a:endParaRPr lang="es-CL" sz="2400" dirty="0"/>
          </a:p>
          <a:p>
            <a:endParaRPr lang="es-CL" sz="2400" dirty="0"/>
          </a:p>
          <a:p>
            <a:endParaRPr lang="es-CL" sz="2400" dirty="0"/>
          </a:p>
        </p:txBody>
      </p:sp>
    </p:spTree>
    <p:extLst>
      <p:ext uri="{BB962C8B-B14F-4D97-AF65-F5344CB8AC3E}">
        <p14:creationId xmlns:p14="http://schemas.microsoft.com/office/powerpoint/2010/main" val="2442296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pravmir.com/wp-content/uploads/2015/06/654-600x399-600x39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9221" y="0"/>
            <a:ext cx="1031277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28118" y="0"/>
            <a:ext cx="4041318" cy="6858000"/>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s-CL" b="1" dirty="0">
                <a:effectLst>
                  <a:outerShdw blurRad="38100" dist="38100" dir="2700000" algn="tl">
                    <a:srgbClr val="000000">
                      <a:alpha val="43137"/>
                    </a:srgbClr>
                  </a:outerShdw>
                </a:effectLst>
              </a:rPr>
              <a:t>El Señor nos ama tanto, que El sufrió por nosotros en la Cruz, y Su sufrimiento fue tan grande que no podemos comprenderlo. </a:t>
            </a:r>
          </a:p>
          <a:p>
            <a:r>
              <a:rPr lang="es-CL" b="1" dirty="0">
                <a:effectLst>
                  <a:outerShdw blurRad="38100" dist="38100" dir="2700000" algn="tl">
                    <a:srgbClr val="000000">
                      <a:alpha val="43137"/>
                    </a:srgbClr>
                  </a:outerShdw>
                </a:effectLst>
              </a:rPr>
              <a:t>Del mismo modo, nuestros pastores espirituales sufren por nosotros, aunque con frecuencia no vemos su sufrimiento. </a:t>
            </a:r>
          </a:p>
          <a:p>
            <a:r>
              <a:rPr lang="es-CL" b="1" dirty="0">
                <a:effectLst>
                  <a:outerShdw blurRad="38100" dist="38100" dir="2700000" algn="tl">
                    <a:srgbClr val="000000">
                      <a:alpha val="43137"/>
                    </a:srgbClr>
                  </a:outerShdw>
                </a:effectLst>
              </a:rPr>
              <a:t>Entre más grande es el amor del pastor, mayor es su sufrimiento; y nosotros, el rebaño, deberíamos entender esto, y amar y honrar a nuestros pastores. </a:t>
            </a:r>
          </a:p>
          <a:p>
            <a:r>
              <a:rPr lang="es-CL" b="1" dirty="0">
                <a:effectLst>
                  <a:outerShdw blurRad="38100" dist="38100" dir="2700000" algn="tl">
                    <a:srgbClr val="000000">
                      <a:alpha val="43137"/>
                    </a:srgbClr>
                  </a:outerShdw>
                </a:effectLst>
              </a:rPr>
              <a:t>(San Silvano el </a:t>
            </a:r>
            <a:r>
              <a:rPr lang="es-CL" b="1" dirty="0" err="1">
                <a:effectLst>
                  <a:outerShdw blurRad="38100" dist="38100" dir="2700000" algn="tl">
                    <a:srgbClr val="000000">
                      <a:alpha val="43137"/>
                    </a:srgbClr>
                  </a:outerShdw>
                </a:effectLst>
              </a:rPr>
              <a:t>Athonita</a:t>
            </a:r>
            <a:r>
              <a:rPr lang="es-CL" b="1" dirty="0">
                <a:effectLst>
                  <a:outerShdw blurRad="38100" dist="38100" dir="2700000" algn="tl">
                    <a:srgbClr val="000000">
                      <a:alpha val="43137"/>
                    </a:srgbClr>
                  </a:outerShdw>
                </a:effectLst>
              </a:rPr>
              <a:t>. Escritos. XIII.2) </a:t>
            </a:r>
          </a:p>
        </p:txBody>
      </p:sp>
    </p:spTree>
    <p:extLst>
      <p:ext uri="{BB962C8B-B14F-4D97-AF65-F5344CB8AC3E}">
        <p14:creationId xmlns:p14="http://schemas.microsoft.com/office/powerpoint/2010/main" val="5117401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img.desmotivaciones.es/201102/ProhibidoApartarseCamino.jpg"/>
          <p:cNvPicPr>
            <a:picLocks noChangeAspect="1" noChangeArrowheads="1"/>
          </p:cNvPicPr>
          <p:nvPr/>
        </p:nvPicPr>
        <p:blipFill rotWithShape="1">
          <a:blip r:embed="rId2">
            <a:extLst>
              <a:ext uri="{28A0092B-C50C-407E-A947-70E740481C1C}">
                <a14:useLocalDpi xmlns:a14="http://schemas.microsoft.com/office/drawing/2010/main" val="0"/>
              </a:ext>
            </a:extLst>
          </a:blip>
          <a:srcRect l="6205" t="7370" r="7533" b="24266"/>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254000" y="220133"/>
            <a:ext cx="5249333" cy="6299199"/>
          </a:xfrm>
          <a:solidFill>
            <a:schemeClr val="dk1">
              <a:alpha val="64000"/>
            </a:schemeClr>
          </a:solidFill>
        </p:spPr>
        <p:style>
          <a:lnRef idx="2">
            <a:schemeClr val="dk1">
              <a:shade val="50000"/>
            </a:schemeClr>
          </a:lnRef>
          <a:fillRef idx="1">
            <a:schemeClr val="dk1"/>
          </a:fillRef>
          <a:effectRef idx="0">
            <a:schemeClr val="dk1"/>
          </a:effectRef>
          <a:fontRef idx="minor">
            <a:schemeClr val="lt1"/>
          </a:fontRef>
        </p:style>
        <p:txBody>
          <a:bodyPr>
            <a:noAutofit/>
          </a:bodyPr>
          <a:lstStyle/>
          <a:p>
            <a:r>
              <a:rPr lang="es-CL" sz="2800" b="1" dirty="0">
                <a:effectLst>
                  <a:outerShdw blurRad="38100" dist="38100" dir="2700000" algn="tl">
                    <a:srgbClr val="000000">
                      <a:alpha val="43137"/>
                    </a:srgbClr>
                  </a:outerShdw>
                </a:effectLst>
              </a:rPr>
              <a:t>El padre espiritual solamente indica el camino, como un letrero, pero nosotros tenemos que recorrerlo por nosotros mismos. </a:t>
            </a:r>
          </a:p>
          <a:p>
            <a:r>
              <a:rPr lang="es-CL" sz="2800" b="1" dirty="0">
                <a:effectLst>
                  <a:outerShdw blurRad="38100" dist="38100" dir="2700000" algn="tl">
                    <a:srgbClr val="000000">
                      <a:alpha val="43137"/>
                    </a:srgbClr>
                  </a:outerShdw>
                </a:effectLst>
              </a:rPr>
              <a:t>Si el padre espiritual indica el camino, y el discípulo no se mueve por si mismo, entonces no llegará a ninguna parte y se pudrirá junto al letrero. </a:t>
            </a:r>
          </a:p>
          <a:p>
            <a:r>
              <a:rPr lang="es-CL" sz="2800" b="1" dirty="0">
                <a:effectLst>
                  <a:outerShdw blurRad="38100" dist="38100" dir="2700000" algn="tl">
                    <a:srgbClr val="000000">
                      <a:alpha val="43137"/>
                    </a:srgbClr>
                  </a:outerShdw>
                </a:effectLst>
              </a:rPr>
              <a:t>(San Nikon de </a:t>
            </a:r>
            <a:r>
              <a:rPr lang="es-CL" sz="2800" b="1" dirty="0" err="1">
                <a:effectLst>
                  <a:outerShdw blurRad="38100" dist="38100" dir="2700000" algn="tl">
                    <a:srgbClr val="000000">
                      <a:alpha val="43137"/>
                    </a:srgbClr>
                  </a:outerShdw>
                </a:effectLst>
              </a:rPr>
              <a:t>Optina</a:t>
            </a:r>
            <a:r>
              <a:rPr lang="es-CL" sz="2800" b="1" dirty="0">
                <a:effectLst>
                  <a:outerShdw blurRad="38100" dist="38100" dir="2700000" algn="tl">
                    <a:srgbClr val="000000">
                      <a:alpha val="43137"/>
                    </a:srgbClr>
                  </a:outerShdw>
                </a:effectLst>
              </a:rPr>
              <a:t>) </a:t>
            </a:r>
          </a:p>
          <a:p>
            <a:endParaRPr lang="es-CL" sz="2800" dirty="0"/>
          </a:p>
          <a:p>
            <a:endParaRPr lang="es-CL" sz="2800" dirty="0"/>
          </a:p>
        </p:txBody>
      </p:sp>
    </p:spTree>
    <p:extLst>
      <p:ext uri="{BB962C8B-B14F-4D97-AF65-F5344CB8AC3E}">
        <p14:creationId xmlns:p14="http://schemas.microsoft.com/office/powerpoint/2010/main" val="2846582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D2F65F-92F4-40D7-8E7A-2C7D3BBB3ADC}"/>
              </a:ext>
            </a:extLst>
          </p:cNvPr>
          <p:cNvSpPr>
            <a:spLocks noGrp="1"/>
          </p:cNvSpPr>
          <p:nvPr>
            <p:ph type="title"/>
          </p:nvPr>
        </p:nvSpPr>
        <p:spPr/>
        <p:txBody>
          <a:bodyPr/>
          <a:lstStyle/>
          <a:p>
            <a:endParaRPr lang="es-CL"/>
          </a:p>
        </p:txBody>
      </p:sp>
      <p:pic>
        <p:nvPicPr>
          <p:cNvPr id="5" name="Marcador de contenido 4">
            <a:extLst>
              <a:ext uri="{FF2B5EF4-FFF2-40B4-BE49-F238E27FC236}">
                <a16:creationId xmlns:a16="http://schemas.microsoft.com/office/drawing/2014/main" id="{EC4883D5-6A6D-44AF-BA1A-D333C2F524E1}"/>
              </a:ext>
            </a:extLst>
          </p:cNvPr>
          <p:cNvPicPr>
            <a:picLocks noGrp="1" noChangeAspect="1"/>
          </p:cNvPicPr>
          <p:nvPr>
            <p:ph idx="1"/>
          </p:nvPr>
        </p:nvPicPr>
        <p:blipFill>
          <a:blip r:embed="rId2"/>
          <a:stretch>
            <a:fillRect/>
          </a:stretch>
        </p:blipFill>
        <p:spPr>
          <a:xfrm>
            <a:off x="1088841" y="1"/>
            <a:ext cx="3977179" cy="6654800"/>
          </a:xfrm>
        </p:spPr>
      </p:pic>
      <p:pic>
        <p:nvPicPr>
          <p:cNvPr id="7" name="Imagen 6">
            <a:extLst>
              <a:ext uri="{FF2B5EF4-FFF2-40B4-BE49-F238E27FC236}">
                <a16:creationId xmlns:a16="http://schemas.microsoft.com/office/drawing/2014/main" id="{B07AA1DD-F40E-4EF6-9735-EE8BF8EDF688}"/>
              </a:ext>
            </a:extLst>
          </p:cNvPr>
          <p:cNvPicPr>
            <a:picLocks noChangeAspect="1"/>
          </p:cNvPicPr>
          <p:nvPr/>
        </p:nvPicPr>
        <p:blipFill>
          <a:blip r:embed="rId3"/>
          <a:stretch>
            <a:fillRect/>
          </a:stretch>
        </p:blipFill>
        <p:spPr>
          <a:xfrm>
            <a:off x="5348472" y="446440"/>
            <a:ext cx="6689048" cy="6208361"/>
          </a:xfrm>
          <a:prstGeom prst="rect">
            <a:avLst/>
          </a:prstGeom>
        </p:spPr>
      </p:pic>
    </p:spTree>
    <p:extLst>
      <p:ext uri="{BB962C8B-B14F-4D97-AF65-F5344CB8AC3E}">
        <p14:creationId xmlns:p14="http://schemas.microsoft.com/office/powerpoint/2010/main" val="1368264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3A18B3-A743-4CA4-92B2-E7B3C85DB815}"/>
              </a:ext>
            </a:extLst>
          </p:cNvPr>
          <p:cNvSpPr>
            <a:spLocks noGrp="1"/>
          </p:cNvSpPr>
          <p:nvPr>
            <p:ph type="title"/>
          </p:nvPr>
        </p:nvSpPr>
        <p:spPr/>
        <p:txBody>
          <a:bodyPr/>
          <a:lstStyle/>
          <a:p>
            <a:endParaRPr lang="es-CL"/>
          </a:p>
        </p:txBody>
      </p:sp>
      <p:pic>
        <p:nvPicPr>
          <p:cNvPr id="5" name="Marcador de contenido 4">
            <a:extLst>
              <a:ext uri="{FF2B5EF4-FFF2-40B4-BE49-F238E27FC236}">
                <a16:creationId xmlns:a16="http://schemas.microsoft.com/office/drawing/2014/main" id="{2C2A58F2-300E-4F8B-9AE9-60762C98C335}"/>
              </a:ext>
            </a:extLst>
          </p:cNvPr>
          <p:cNvPicPr>
            <a:picLocks noGrp="1" noChangeAspect="1"/>
          </p:cNvPicPr>
          <p:nvPr>
            <p:ph idx="1"/>
          </p:nvPr>
        </p:nvPicPr>
        <p:blipFill>
          <a:blip r:embed="rId2"/>
          <a:stretch>
            <a:fillRect/>
          </a:stretch>
        </p:blipFill>
        <p:spPr>
          <a:xfrm>
            <a:off x="646111" y="-47882"/>
            <a:ext cx="4741590" cy="4195762"/>
          </a:xfrm>
        </p:spPr>
      </p:pic>
      <p:pic>
        <p:nvPicPr>
          <p:cNvPr id="7" name="Imagen 6">
            <a:extLst>
              <a:ext uri="{FF2B5EF4-FFF2-40B4-BE49-F238E27FC236}">
                <a16:creationId xmlns:a16="http://schemas.microsoft.com/office/drawing/2014/main" id="{78853716-FD93-47DA-9EEE-E3CB5917830C}"/>
              </a:ext>
            </a:extLst>
          </p:cNvPr>
          <p:cNvPicPr>
            <a:picLocks noChangeAspect="1"/>
          </p:cNvPicPr>
          <p:nvPr/>
        </p:nvPicPr>
        <p:blipFill>
          <a:blip r:embed="rId3"/>
          <a:stretch>
            <a:fillRect/>
          </a:stretch>
        </p:blipFill>
        <p:spPr>
          <a:xfrm>
            <a:off x="7375710" y="186266"/>
            <a:ext cx="4816290" cy="3727466"/>
          </a:xfrm>
          <a:prstGeom prst="rect">
            <a:avLst/>
          </a:prstGeom>
        </p:spPr>
      </p:pic>
      <p:pic>
        <p:nvPicPr>
          <p:cNvPr id="9" name="Imagen 8">
            <a:extLst>
              <a:ext uri="{FF2B5EF4-FFF2-40B4-BE49-F238E27FC236}">
                <a16:creationId xmlns:a16="http://schemas.microsoft.com/office/drawing/2014/main" id="{E12EC7C0-E388-4ECB-B178-23C2CE403AD0}"/>
              </a:ext>
            </a:extLst>
          </p:cNvPr>
          <p:cNvPicPr>
            <a:picLocks noChangeAspect="1"/>
          </p:cNvPicPr>
          <p:nvPr/>
        </p:nvPicPr>
        <p:blipFill>
          <a:blip r:embed="rId4"/>
          <a:stretch>
            <a:fillRect/>
          </a:stretch>
        </p:blipFill>
        <p:spPr>
          <a:xfrm>
            <a:off x="4307372" y="2781580"/>
            <a:ext cx="4148667" cy="3733800"/>
          </a:xfrm>
          <a:prstGeom prst="rect">
            <a:avLst/>
          </a:prstGeom>
        </p:spPr>
      </p:pic>
    </p:spTree>
    <p:extLst>
      <p:ext uri="{BB962C8B-B14F-4D97-AF65-F5344CB8AC3E}">
        <p14:creationId xmlns:p14="http://schemas.microsoft.com/office/powerpoint/2010/main" val="3574285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06674" y="360406"/>
            <a:ext cx="8825658" cy="4248663"/>
          </a:xfrm>
        </p:spPr>
        <p:txBody>
          <a:bodyPr/>
          <a:lstStyle/>
          <a:p>
            <a:r>
              <a:rPr lang="es-CL" sz="9600" dirty="0">
                <a:effectLst>
                  <a:outerShdw blurRad="38100" dist="38100" dir="2700000" algn="tl">
                    <a:srgbClr val="000000">
                      <a:alpha val="43137"/>
                    </a:srgbClr>
                  </a:outerShdw>
                </a:effectLst>
              </a:rPr>
              <a:t>Espiritualidad</a:t>
            </a:r>
            <a:br>
              <a:rPr lang="es-CL" sz="9600" dirty="0">
                <a:effectLst>
                  <a:outerShdw blurRad="38100" dist="38100" dir="2700000" algn="tl">
                    <a:srgbClr val="000000">
                      <a:alpha val="43137"/>
                    </a:srgbClr>
                  </a:outerShdw>
                </a:effectLst>
              </a:rPr>
            </a:br>
            <a:r>
              <a:rPr lang="es-CL" sz="9600" dirty="0">
                <a:effectLst>
                  <a:outerShdw blurRad="38100" dist="38100" dir="2700000" algn="tl">
                    <a:srgbClr val="000000">
                      <a:alpha val="43137"/>
                    </a:srgbClr>
                  </a:outerShdw>
                </a:effectLst>
              </a:rPr>
              <a:t>Cristiana</a:t>
            </a:r>
            <a:br>
              <a:rPr lang="es-CL" sz="9600" dirty="0">
                <a:effectLst>
                  <a:outerShdw blurRad="38100" dist="38100" dir="2700000" algn="tl">
                    <a:srgbClr val="000000">
                      <a:alpha val="43137"/>
                    </a:srgbClr>
                  </a:outerShdw>
                </a:effectLst>
              </a:rPr>
            </a:br>
            <a:r>
              <a:rPr lang="es-CL" sz="9600" dirty="0">
                <a:effectLst>
                  <a:outerShdw blurRad="38100" dist="38100" dir="2700000" algn="tl">
                    <a:srgbClr val="000000">
                      <a:alpha val="43137"/>
                    </a:srgbClr>
                  </a:outerShdw>
                </a:effectLst>
              </a:rPr>
              <a:t>Ortodoxa</a:t>
            </a:r>
          </a:p>
        </p:txBody>
      </p:sp>
      <p:sp>
        <p:nvSpPr>
          <p:cNvPr id="3" name="Subtítulo 2"/>
          <p:cNvSpPr>
            <a:spLocks noGrp="1"/>
          </p:cNvSpPr>
          <p:nvPr>
            <p:ph type="subTitle" idx="1"/>
          </p:nvPr>
        </p:nvSpPr>
        <p:spPr>
          <a:xfrm>
            <a:off x="1006674" y="4960105"/>
            <a:ext cx="8825658" cy="861420"/>
          </a:xfrm>
        </p:spPr>
        <p:txBody>
          <a:bodyPr/>
          <a:lstStyle/>
          <a:p>
            <a:r>
              <a:rPr lang="es-CL" b="1" dirty="0">
                <a:effectLst>
                  <a:outerShdw blurRad="38100" dist="38100" dir="2700000" algn="tl">
                    <a:srgbClr val="000000">
                      <a:alpha val="43137"/>
                    </a:srgbClr>
                  </a:outerShdw>
                </a:effectLst>
              </a:rPr>
              <a:t>JUNIO 2020</a:t>
            </a:r>
          </a:p>
          <a:p>
            <a:r>
              <a:rPr lang="es-CL" b="1" dirty="0">
                <a:effectLst>
                  <a:outerShdw blurRad="38100" dist="38100" dir="2700000" algn="tl">
                    <a:srgbClr val="000000">
                      <a:alpha val="43137"/>
                    </a:srgbClr>
                  </a:outerShdw>
                </a:effectLst>
              </a:rPr>
              <a:t>Clase 6</a:t>
            </a:r>
          </a:p>
        </p:txBody>
      </p:sp>
      <p:pic>
        <p:nvPicPr>
          <p:cNvPr id="4" name="Imagen 3"/>
          <p:cNvPicPr>
            <a:picLocks noChangeAspect="1"/>
          </p:cNvPicPr>
          <p:nvPr/>
        </p:nvPicPr>
        <p:blipFill>
          <a:blip r:embed="rId2"/>
          <a:stretch>
            <a:fillRect/>
          </a:stretch>
        </p:blipFill>
        <p:spPr>
          <a:xfrm>
            <a:off x="7344975" y="1685422"/>
            <a:ext cx="4355863" cy="442911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139812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06122018a | Serbian Orthodox Church in North, Central, &amp; South America">
            <a:extLst>
              <a:ext uri="{FF2B5EF4-FFF2-40B4-BE49-F238E27FC236}">
                <a16:creationId xmlns:a16="http://schemas.microsoft.com/office/drawing/2014/main" id="{3BCCA618-E4E3-4789-8960-1CAFF6DC37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4475" y="0"/>
            <a:ext cx="94075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62620745-B014-4BAF-B6E2-0BF63EDF6A17}"/>
              </a:ext>
            </a:extLst>
          </p:cNvPr>
          <p:cNvSpPr>
            <a:spLocks noGrp="1"/>
          </p:cNvSpPr>
          <p:nvPr>
            <p:ph idx="1"/>
          </p:nvPr>
        </p:nvSpPr>
        <p:spPr>
          <a:xfrm>
            <a:off x="1" y="0"/>
            <a:ext cx="4073235" cy="6858000"/>
          </a:xfrm>
        </p:spPr>
        <p:style>
          <a:lnRef idx="2">
            <a:schemeClr val="accent2">
              <a:shade val="50000"/>
            </a:schemeClr>
          </a:lnRef>
          <a:fillRef idx="1">
            <a:schemeClr val="accent2"/>
          </a:fillRef>
          <a:effectRef idx="0">
            <a:schemeClr val="accent2"/>
          </a:effectRef>
          <a:fontRef idx="minor">
            <a:schemeClr val="lt1"/>
          </a:fontRef>
        </p:style>
        <p:txBody>
          <a:bodyPr>
            <a:noAutofit/>
          </a:bodyPr>
          <a:lstStyle/>
          <a:p>
            <a:r>
              <a:rPr lang="es-CL" sz="2400" b="1" dirty="0">
                <a:effectLst>
                  <a:outerShdw blurRad="38100" dist="38100" dir="2700000" algn="tl">
                    <a:srgbClr val="000000">
                      <a:alpha val="43137"/>
                    </a:srgbClr>
                  </a:outerShdw>
                </a:effectLst>
              </a:rPr>
              <a:t>El está en las Santas Escrituras.</a:t>
            </a:r>
          </a:p>
          <a:p>
            <a:r>
              <a:rPr lang="es-CL" sz="2400" b="1" dirty="0">
                <a:effectLst>
                  <a:outerShdw blurRad="38100" dist="38100" dir="2700000" algn="tl">
                    <a:srgbClr val="000000">
                      <a:alpha val="43137"/>
                    </a:srgbClr>
                  </a:outerShdw>
                </a:effectLst>
              </a:rPr>
              <a:t>Está en el alma de los fieles.</a:t>
            </a:r>
          </a:p>
          <a:p>
            <a:r>
              <a:rPr lang="es-CL" sz="2400" b="1" dirty="0">
                <a:effectLst>
                  <a:outerShdw blurRad="38100" dist="38100" dir="2700000" algn="tl">
                    <a:srgbClr val="000000">
                      <a:alpha val="43137"/>
                    </a:srgbClr>
                  </a:outerShdw>
                </a:effectLst>
              </a:rPr>
              <a:t>El Espíritu Santo une todas las cosas, y por eso los Santos están cerca de nosotros. </a:t>
            </a:r>
          </a:p>
          <a:p>
            <a:r>
              <a:rPr lang="es-CL" sz="2400" b="1" dirty="0">
                <a:effectLst>
                  <a:outerShdw blurRad="38100" dist="38100" dir="2700000" algn="tl">
                    <a:srgbClr val="000000">
                      <a:alpha val="43137"/>
                    </a:srgbClr>
                  </a:outerShdw>
                </a:effectLst>
              </a:rPr>
              <a:t>Y cuando les oramos a ellos, entonces el Espíritu Santo escucha nuestras oraciones, y nuestras almas sienten que ellos oran por nosotros. </a:t>
            </a:r>
          </a:p>
          <a:p>
            <a:r>
              <a:rPr lang="es-CL" sz="2400" b="1" dirty="0">
                <a:effectLst>
                  <a:outerShdw blurRad="38100" dist="38100" dir="2700000" algn="tl">
                    <a:srgbClr val="000000">
                      <a:alpha val="43137"/>
                    </a:srgbClr>
                  </a:outerShdw>
                </a:effectLst>
              </a:rPr>
              <a:t>(San Silvano el </a:t>
            </a:r>
            <a:r>
              <a:rPr lang="es-CL" sz="2400" b="1" dirty="0" err="1">
                <a:effectLst>
                  <a:outerShdw blurRad="38100" dist="38100" dir="2700000" algn="tl">
                    <a:srgbClr val="000000">
                      <a:alpha val="43137"/>
                    </a:srgbClr>
                  </a:outerShdw>
                </a:effectLst>
              </a:rPr>
              <a:t>Athonita</a:t>
            </a:r>
            <a:r>
              <a:rPr lang="es-CL" sz="2400" b="1" dirty="0">
                <a:effectLst>
                  <a:outerShdw blurRad="38100" dist="38100" dir="2700000" algn="tl">
                    <a:srgbClr val="000000">
                      <a:alpha val="43137"/>
                    </a:srgbClr>
                  </a:outerShdw>
                </a:effectLst>
              </a:rPr>
              <a:t>. Escritos. XII.3) 14 </a:t>
            </a:r>
          </a:p>
          <a:p>
            <a:endParaRPr lang="es-CL" sz="2400" dirty="0"/>
          </a:p>
        </p:txBody>
      </p:sp>
    </p:spTree>
    <p:extLst>
      <p:ext uri="{BB962C8B-B14F-4D97-AF65-F5344CB8AC3E}">
        <p14:creationId xmlns:p14="http://schemas.microsoft.com/office/powerpoint/2010/main" val="2281367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0"/>
            <a:ext cx="5334000" cy="6858000"/>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s-CL" sz="2400" b="1" dirty="0">
                <a:effectLst>
                  <a:outerShdw blurRad="38100" dist="38100" dir="2700000" algn="tl">
                    <a:srgbClr val="000000">
                      <a:alpha val="43137"/>
                    </a:srgbClr>
                  </a:outerShdw>
                </a:effectLst>
              </a:rPr>
              <a:t>Los Santos se parecen al Señor, pero también todas las personas que cumplen los mandamientos de Cristo; mas aquéllos que viven según sus propias pasiones y no se arrepienten, son como el demonio.</a:t>
            </a:r>
          </a:p>
          <a:p>
            <a:r>
              <a:rPr lang="es-CL" sz="2400" b="1" dirty="0">
                <a:effectLst>
                  <a:outerShdw blurRad="38100" dist="38100" dir="2700000" algn="tl">
                    <a:srgbClr val="000000">
                      <a:alpha val="43137"/>
                    </a:srgbClr>
                  </a:outerShdw>
                </a:effectLst>
              </a:rPr>
              <a:t>Creo que si este misterio fuese revelado al mundo, entonces ellos dejarían de servir al demonio, y cada uno buscaría servir al Señor con toda su fuerza, y ser como El. </a:t>
            </a:r>
          </a:p>
          <a:p>
            <a:r>
              <a:rPr lang="es-CL" sz="2400" b="1" dirty="0">
                <a:effectLst>
                  <a:outerShdw blurRad="38100" dist="38100" dir="2700000" algn="tl">
                    <a:srgbClr val="000000">
                      <a:alpha val="43137"/>
                    </a:srgbClr>
                  </a:outerShdw>
                </a:effectLst>
              </a:rPr>
              <a:t>(San Silvano el </a:t>
            </a:r>
            <a:r>
              <a:rPr lang="es-CL" sz="2400" b="1" dirty="0" err="1">
                <a:effectLst>
                  <a:outerShdw blurRad="38100" dist="38100" dir="2700000" algn="tl">
                    <a:srgbClr val="000000">
                      <a:alpha val="43137"/>
                    </a:srgbClr>
                  </a:outerShdw>
                </a:effectLst>
              </a:rPr>
              <a:t>Athonita</a:t>
            </a:r>
            <a:r>
              <a:rPr lang="es-CL" sz="2400" b="1" dirty="0">
                <a:effectLst>
                  <a:outerShdw blurRad="38100" dist="38100" dir="2700000" algn="tl">
                    <a:srgbClr val="000000">
                      <a:alpha val="43137"/>
                    </a:srgbClr>
                  </a:outerShdw>
                </a:effectLst>
              </a:rPr>
              <a:t>. Escritos. XII.9) </a:t>
            </a:r>
          </a:p>
          <a:p>
            <a:endParaRPr lang="es-CL" sz="2400" b="1" dirty="0">
              <a:effectLst>
                <a:outerShdw blurRad="38100" dist="38100" dir="2700000" algn="tl">
                  <a:srgbClr val="000000">
                    <a:alpha val="43137"/>
                  </a:srgbClr>
                </a:outerShdw>
              </a:effectLst>
            </a:endParaRPr>
          </a:p>
        </p:txBody>
      </p:sp>
      <p:pic>
        <p:nvPicPr>
          <p:cNvPr id="26626" name="Picture 2" descr="http://36.media.tumblr.com/cd75b2a0a443d3d60924bffad5af19b2/tumblr_nwrbe419Nt1u75c5po1_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9" y="3705224"/>
            <a:ext cx="2371725" cy="3162300"/>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http://www.marilynmanson.com/wp-content/themes/thepaleemperor/images/news/rollingsto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868" y="-1"/>
            <a:ext cx="6881132" cy="370522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GHOST lanza por sorpresa &quot;Seven Inches Of Satanic Panic&quot;, un nuevo ...">
            <a:extLst>
              <a:ext uri="{FF2B5EF4-FFF2-40B4-BE49-F238E27FC236}">
                <a16:creationId xmlns:a16="http://schemas.microsoft.com/office/drawing/2014/main" id="{F4A3D29A-EEE9-4FF0-83E5-04F8479AF7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5724" y="3705223"/>
            <a:ext cx="4486276" cy="3162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730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 y="0"/>
            <a:ext cx="5591175" cy="6858000"/>
          </a:xfrm>
        </p:spPr>
        <p:style>
          <a:lnRef idx="3">
            <a:schemeClr val="lt1"/>
          </a:lnRef>
          <a:fillRef idx="1">
            <a:schemeClr val="accent5"/>
          </a:fillRef>
          <a:effectRef idx="1">
            <a:schemeClr val="accent5"/>
          </a:effectRef>
          <a:fontRef idx="minor">
            <a:schemeClr val="lt1"/>
          </a:fontRef>
        </p:style>
        <p:txBody>
          <a:bodyPr>
            <a:noAutofit/>
          </a:bodyPr>
          <a:lstStyle/>
          <a:p>
            <a:r>
              <a:rPr lang="es-CL" sz="2400" b="1" dirty="0">
                <a:solidFill>
                  <a:schemeClr val="bg1"/>
                </a:solidFill>
                <a:effectLst>
                  <a:outerShdw blurRad="38100" dist="38100" dir="2700000" algn="tl">
                    <a:srgbClr val="000000">
                      <a:alpha val="43137"/>
                    </a:srgbClr>
                  </a:outerShdw>
                </a:effectLst>
              </a:rPr>
              <a:t>Cuando el alma, por el Espíritu Santo, llega a conocer a la Madre de Dios; cuando en el Espíritu Santo el alma se hace afín a los Apóstoles, los Profetas, y a todos los Santos y los Justos, entonces ella es atraída irresistiblemente hacia ese mundo, y no puede permanecer, mas es molesta y sedienta, y no puede dejar de orar, y aunque el cuerpo se haga cansado y quiera acostarse en una cama, aun estando en cama el alma desea al Señor y al Reino de los Santos. </a:t>
            </a:r>
          </a:p>
          <a:p>
            <a:r>
              <a:rPr lang="es-CL" sz="2400" b="1" dirty="0">
                <a:solidFill>
                  <a:schemeClr val="bg1"/>
                </a:solidFill>
                <a:effectLst>
                  <a:outerShdw blurRad="38100" dist="38100" dir="2700000" algn="tl">
                    <a:srgbClr val="000000">
                      <a:alpha val="43137"/>
                    </a:srgbClr>
                  </a:outerShdw>
                </a:effectLst>
              </a:rPr>
              <a:t>(San Silvano el </a:t>
            </a:r>
            <a:r>
              <a:rPr lang="es-CL" sz="2400" b="1" dirty="0" err="1">
                <a:solidFill>
                  <a:schemeClr val="bg1"/>
                </a:solidFill>
                <a:effectLst>
                  <a:outerShdw blurRad="38100" dist="38100" dir="2700000" algn="tl">
                    <a:srgbClr val="000000">
                      <a:alpha val="43137"/>
                    </a:srgbClr>
                  </a:outerShdw>
                </a:effectLst>
              </a:rPr>
              <a:t>Athonita</a:t>
            </a:r>
            <a:r>
              <a:rPr lang="es-CL" sz="2400" b="1" dirty="0">
                <a:solidFill>
                  <a:schemeClr val="bg1"/>
                </a:solidFill>
                <a:effectLst>
                  <a:outerShdw blurRad="38100" dist="38100" dir="2700000" algn="tl">
                    <a:srgbClr val="000000">
                      <a:alpha val="43137"/>
                    </a:srgbClr>
                  </a:outerShdw>
                </a:effectLst>
              </a:rPr>
              <a:t>. Escritos. I.28) </a:t>
            </a:r>
          </a:p>
          <a:p>
            <a:endParaRPr lang="es-CL" sz="2400" dirty="0">
              <a:solidFill>
                <a:schemeClr val="bg1"/>
              </a:solidFill>
            </a:endParaRPr>
          </a:p>
          <a:p>
            <a:endParaRPr lang="es-CL" sz="2400" dirty="0">
              <a:solidFill>
                <a:schemeClr val="bg1"/>
              </a:solidFill>
            </a:endParaRPr>
          </a:p>
        </p:txBody>
      </p:sp>
      <p:pic>
        <p:nvPicPr>
          <p:cNvPr id="27650" name="Picture 2" descr="http://hermandadblanca.org/wp-content/uploads/2012/10/bond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1174" y="-1"/>
            <a:ext cx="6600827" cy="6864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33442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docProps/app.xml><?xml version="1.0" encoding="utf-8"?>
<Properties xmlns="http://schemas.openxmlformats.org/officeDocument/2006/extended-properties" xmlns:vt="http://schemas.openxmlformats.org/officeDocument/2006/docPropsVTypes">
  <Template>Ion</Template>
  <TotalTime>1477</TotalTime>
  <Words>2507</Words>
  <Application>Microsoft Office PowerPoint</Application>
  <PresentationFormat>Panorámica</PresentationFormat>
  <Paragraphs>134</Paragraphs>
  <Slides>39</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39</vt:i4>
      </vt:variant>
    </vt:vector>
  </HeadingPairs>
  <TitlesOfParts>
    <vt:vector size="43" baseType="lpstr">
      <vt:lpstr>Arial</vt:lpstr>
      <vt:lpstr>Century Gothic</vt:lpstr>
      <vt:lpstr>Wingdings 3</vt:lpstr>
      <vt:lpstr>Ion</vt:lpstr>
      <vt:lpstr>Presentación de PowerPoint</vt:lpstr>
      <vt:lpstr>Presentación de PowerPoint</vt:lpstr>
      <vt:lpstr>Presentación de PowerPoint</vt:lpstr>
      <vt:lpstr>Presentación de PowerPoint</vt:lpstr>
      <vt:lpstr>Presentación de PowerPoint</vt:lpstr>
      <vt:lpstr>Espiritualidad Cristiana Ortodoxa</vt:lpstr>
      <vt:lpstr>Presentación de PowerPoint</vt:lpstr>
      <vt:lpstr>Presentación de PowerPoint</vt:lpstr>
      <vt:lpstr>Presentación de PowerPoint</vt:lpstr>
      <vt:lpstr>Las Santas Escrituras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Espiritualidad Cristiana Ortodoxa</dc:title>
  <dc:creator>francisco salvador</dc:creator>
  <cp:lastModifiedBy>francisco salvador</cp:lastModifiedBy>
  <cp:revision>67</cp:revision>
  <dcterms:created xsi:type="dcterms:W3CDTF">2016-05-10T18:56:28Z</dcterms:created>
  <dcterms:modified xsi:type="dcterms:W3CDTF">2020-06-09T01:20:59Z</dcterms:modified>
</cp:coreProperties>
</file>