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7" r:id="rId4"/>
    <p:sldId id="258" r:id="rId5"/>
    <p:sldId id="298" r:id="rId6"/>
    <p:sldId id="265" r:id="rId7"/>
    <p:sldId id="259" r:id="rId8"/>
    <p:sldId id="260" r:id="rId9"/>
    <p:sldId id="262" r:id="rId10"/>
    <p:sldId id="263" r:id="rId11"/>
    <p:sldId id="264" r:id="rId12"/>
    <p:sldId id="266" r:id="rId13"/>
    <p:sldId id="267" r:id="rId14"/>
    <p:sldId id="268" r:id="rId15"/>
    <p:sldId id="269" r:id="rId16"/>
    <p:sldId id="299" r:id="rId17"/>
    <p:sldId id="270" r:id="rId18"/>
    <p:sldId id="271" r:id="rId19"/>
    <p:sldId id="272" r:id="rId20"/>
    <p:sldId id="273" r:id="rId21"/>
    <p:sldId id="274" r:id="rId22"/>
    <p:sldId id="275" r:id="rId23"/>
    <p:sldId id="300" r:id="rId24"/>
    <p:sldId id="276" r:id="rId25"/>
    <p:sldId id="301" r:id="rId26"/>
    <p:sldId id="277" r:id="rId27"/>
    <p:sldId id="278" r:id="rId28"/>
    <p:sldId id="279" r:id="rId29"/>
    <p:sldId id="280" r:id="rId30"/>
    <p:sldId id="297" r:id="rId31"/>
    <p:sldId id="2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5" autoAdjust="0"/>
    <p:restoredTop sz="94660"/>
  </p:normalViewPr>
  <p:slideViewPr>
    <p:cSldViewPr snapToGrid="0">
      <p:cViewPr varScale="1">
        <p:scale>
          <a:sx n="46" d="100"/>
          <a:sy n="46" d="100"/>
        </p:scale>
        <p:origin x="29" y="10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5/4/2020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5/4/2020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5/4/2020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5/4/2020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6674" y="360406"/>
            <a:ext cx="8825658" cy="4248663"/>
          </a:xfrm>
        </p:spPr>
        <p:txBody>
          <a:bodyPr/>
          <a:lstStyle/>
          <a:p>
            <a:r>
              <a:rPr lang="es-CL" sz="9600" dirty="0" smtClean="0">
                <a:effectLst>
                  <a:outerShdw blurRad="38100" dist="38100" dir="2700000" algn="tl">
                    <a:srgbClr val="000000">
                      <a:alpha val="43137"/>
                    </a:srgbClr>
                  </a:outerShdw>
                </a:effectLst>
              </a:rPr>
              <a:t>Espiritualidad</a:t>
            </a:r>
            <a:br>
              <a:rPr lang="es-CL" sz="9600" dirty="0" smtClean="0">
                <a:effectLst>
                  <a:outerShdw blurRad="38100" dist="38100" dir="2700000" algn="tl">
                    <a:srgbClr val="000000">
                      <a:alpha val="43137"/>
                    </a:srgbClr>
                  </a:outerShdw>
                </a:effectLst>
              </a:rPr>
            </a:br>
            <a:r>
              <a:rPr lang="es-CL" sz="9600" dirty="0" smtClean="0">
                <a:effectLst>
                  <a:outerShdw blurRad="38100" dist="38100" dir="2700000" algn="tl">
                    <a:srgbClr val="000000">
                      <a:alpha val="43137"/>
                    </a:srgbClr>
                  </a:outerShdw>
                </a:effectLst>
              </a:rPr>
              <a:t>Cristiana</a:t>
            </a:r>
            <a:br>
              <a:rPr lang="es-CL" sz="9600" dirty="0" smtClean="0">
                <a:effectLst>
                  <a:outerShdw blurRad="38100" dist="38100" dir="2700000" algn="tl">
                    <a:srgbClr val="000000">
                      <a:alpha val="43137"/>
                    </a:srgbClr>
                  </a:outerShdw>
                </a:effectLst>
              </a:rPr>
            </a:br>
            <a:r>
              <a:rPr lang="es-CL" sz="9600" dirty="0" smtClean="0">
                <a:effectLst>
                  <a:outerShdw blurRad="38100" dist="38100" dir="2700000" algn="tl">
                    <a:srgbClr val="000000">
                      <a:alpha val="43137"/>
                    </a:srgbClr>
                  </a:outerShdw>
                </a:effectLst>
              </a:rPr>
              <a:t>Ortodoxa</a:t>
            </a:r>
            <a:endParaRPr lang="es-CL" sz="9600" dirty="0">
              <a:effectLst>
                <a:outerShdw blurRad="38100" dist="38100" dir="2700000" algn="tl">
                  <a:srgbClr val="000000">
                    <a:alpha val="43137"/>
                  </a:srgbClr>
                </a:outerShdw>
              </a:effectLst>
            </a:endParaRPr>
          </a:p>
        </p:txBody>
      </p:sp>
      <p:sp>
        <p:nvSpPr>
          <p:cNvPr id="3" name="Subtítulo 2"/>
          <p:cNvSpPr>
            <a:spLocks noGrp="1"/>
          </p:cNvSpPr>
          <p:nvPr>
            <p:ph type="subTitle" idx="1"/>
          </p:nvPr>
        </p:nvSpPr>
        <p:spPr/>
        <p:txBody>
          <a:bodyPr/>
          <a:lstStyle/>
          <a:p>
            <a:r>
              <a:rPr lang="es-CL" b="1" dirty="0" smtClean="0">
                <a:effectLst>
                  <a:outerShdw blurRad="38100" dist="38100" dir="2700000" algn="tl">
                    <a:srgbClr val="000000">
                      <a:alpha val="43137"/>
                    </a:srgbClr>
                  </a:outerShdw>
                </a:effectLst>
              </a:rPr>
              <a:t>Mayo 2020</a:t>
            </a:r>
          </a:p>
          <a:p>
            <a:r>
              <a:rPr lang="es-CL" b="1" dirty="0" smtClean="0">
                <a:effectLst>
                  <a:outerShdw blurRad="38100" dist="38100" dir="2700000" algn="tl">
                    <a:srgbClr val="000000">
                      <a:alpha val="43137"/>
                    </a:srgbClr>
                  </a:outerShdw>
                </a:effectLst>
              </a:rPr>
              <a:t>Clase 1</a:t>
            </a:r>
            <a:endParaRPr lang="es-CL" b="1" dirty="0">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a:stretch>
            <a:fillRect/>
          </a:stretch>
        </p:blipFill>
        <p:spPr>
          <a:xfrm>
            <a:off x="7344975" y="1685422"/>
            <a:ext cx="4355863" cy="44291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30883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erucatolico.com/wp-content/uploads/2016/03/ecumenismo-peru-catol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64" y="0"/>
            <a:ext cx="102949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4572000"/>
            <a:ext cx="12192000" cy="2286000"/>
          </a:xfrm>
        </p:spPr>
        <p:style>
          <a:lnRef idx="2">
            <a:schemeClr val="dk1">
              <a:shade val="50000"/>
            </a:schemeClr>
          </a:lnRef>
          <a:fillRef idx="1">
            <a:schemeClr val="dk1"/>
          </a:fillRef>
          <a:effectRef idx="0">
            <a:schemeClr val="dk1"/>
          </a:effectRef>
          <a:fontRef idx="minor">
            <a:schemeClr val="lt1"/>
          </a:fontRef>
        </p:style>
        <p:txBody>
          <a:bodyPr/>
          <a:lstStyle/>
          <a:p>
            <a:r>
              <a:rPr lang="es-CL" b="1" dirty="0" smtClean="0">
                <a:effectLst>
                  <a:outerShdw blurRad="38100" dist="38100" dir="2700000" algn="tl">
                    <a:srgbClr val="000000">
                      <a:alpha val="43137"/>
                    </a:srgbClr>
                  </a:outerShdw>
                </a:effectLst>
              </a:rPr>
              <a:t>No </a:t>
            </a:r>
            <a:r>
              <a:rPr lang="es-CL" b="1" dirty="0">
                <a:effectLst>
                  <a:outerShdw blurRad="38100" dist="38100" dir="2700000" algn="tl">
                    <a:srgbClr val="000000">
                      <a:alpha val="43137"/>
                    </a:srgbClr>
                  </a:outerShdw>
                </a:effectLst>
              </a:rPr>
              <a:t>hay otro Cristo ni otra verdad…La lana puede teñirse, pero su sustancia permanece inmutable…así también la verdad está expresada en palabras diversas, pero en sustancia permanece siendo la misma, pues por su sola naturaleza es una</a:t>
            </a:r>
            <a:r>
              <a:rPr lang="es-CL" b="1" dirty="0" smtClean="0">
                <a:effectLst>
                  <a:outerShdw blurRad="38100" dist="38100" dir="2700000" algn="tl">
                    <a:srgbClr val="000000">
                      <a:alpha val="43137"/>
                    </a:srgbClr>
                  </a:outerShdw>
                </a:effectLst>
              </a:rPr>
              <a:t>.</a:t>
            </a:r>
          </a:p>
          <a:p>
            <a:r>
              <a:rPr lang="es-CL" b="1" dirty="0" smtClean="0">
                <a:effectLst>
                  <a:outerShdw blurRad="38100" dist="38100" dir="2700000" algn="tl">
                    <a:srgbClr val="000000">
                      <a:alpha val="43137"/>
                    </a:srgbClr>
                  </a:outerShdw>
                </a:effectLst>
              </a:rPr>
              <a:t>La </a:t>
            </a:r>
            <a:r>
              <a:rPr lang="es-CL" b="1" dirty="0">
                <a:effectLst>
                  <a:outerShdw blurRad="38100" dist="38100" dir="2700000" algn="tl">
                    <a:srgbClr val="000000">
                      <a:alpha val="43137"/>
                    </a:srgbClr>
                  </a:outerShdw>
                </a:effectLst>
              </a:rPr>
              <a:t>verdad en si misma no está dividida, pero se divide solamente en las bocas de audaces pensadores. </a:t>
            </a:r>
          </a:p>
          <a:p>
            <a:r>
              <a:rPr lang="es-CL" b="1" dirty="0">
                <a:effectLst>
                  <a:outerShdw blurRad="38100" dist="38100" dir="2700000" algn="tl">
                    <a:srgbClr val="000000">
                      <a:alpha val="43137"/>
                    </a:srgbClr>
                  </a:outerShdw>
                </a:effectLst>
              </a:rPr>
              <a:t>(San Efraín el Sirio)</a:t>
            </a:r>
          </a:p>
        </p:txBody>
      </p:sp>
      <p:sp>
        <p:nvSpPr>
          <p:cNvPr id="2" name="Título 1"/>
          <p:cNvSpPr>
            <a:spLocks noGrp="1"/>
          </p:cNvSpPr>
          <p:nvPr>
            <p:ph type="title"/>
          </p:nvPr>
        </p:nvSpPr>
        <p:spPr>
          <a:xfrm>
            <a:off x="2294313" y="0"/>
            <a:ext cx="8055779" cy="1670368"/>
          </a:xfrm>
        </p:spPr>
        <p:txBody>
          <a:bodyPr/>
          <a:lstStyle/>
          <a:p>
            <a:r>
              <a:rPr lang="es-CL" sz="5400" b="1" dirty="0" smtClean="0">
                <a:solidFill>
                  <a:schemeClr val="tx1"/>
                </a:solidFill>
                <a:effectLst>
                  <a:outerShdw blurRad="38100" dist="38100" dir="2700000" algn="tl">
                    <a:srgbClr val="000000">
                      <a:alpha val="43137"/>
                    </a:srgbClr>
                  </a:outerShdw>
                </a:effectLst>
              </a:rPr>
              <a:t>¿Hay Más Verdades?</a:t>
            </a:r>
            <a:endParaRPr lang="es-CL" sz="5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2983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effectLst>
                  <a:outerShdw blurRad="38100" dist="38100" dir="2700000" algn="tl">
                    <a:srgbClr val="000000">
                      <a:alpha val="43137"/>
                    </a:srgbClr>
                  </a:outerShdw>
                </a:effectLst>
              </a:rPr>
              <a:t>¿Qué es entonces la Verdad? </a:t>
            </a:r>
          </a:p>
        </p:txBody>
      </p:sp>
      <p:sp>
        <p:nvSpPr>
          <p:cNvPr id="3" name="Marcador de contenido 2"/>
          <p:cNvSpPr>
            <a:spLocks noGrp="1"/>
          </p:cNvSpPr>
          <p:nvPr>
            <p:ph idx="1"/>
          </p:nvPr>
        </p:nvSpPr>
        <p:spPr>
          <a:xfrm>
            <a:off x="1216479" y="1470895"/>
            <a:ext cx="5598052" cy="4840097"/>
          </a:xfrm>
        </p:spPr>
        <p:txBody>
          <a:bodyPr>
            <a:normAutofit/>
          </a:bodyPr>
          <a:lstStyle/>
          <a:p>
            <a:r>
              <a:rPr lang="es-CL" b="1" dirty="0" smtClean="0">
                <a:effectLst>
                  <a:outerShdw blurRad="38100" dist="38100" dir="2700000" algn="tl">
                    <a:srgbClr val="000000">
                      <a:alpha val="43137"/>
                    </a:srgbClr>
                  </a:outerShdw>
                </a:effectLst>
              </a:rPr>
              <a:t>Es </a:t>
            </a:r>
            <a:r>
              <a:rPr lang="es-CL" b="1" dirty="0">
                <a:effectLst>
                  <a:outerShdw blurRad="38100" dist="38100" dir="2700000" algn="tl">
                    <a:srgbClr val="000000">
                      <a:alpha val="43137"/>
                    </a:srgbClr>
                  </a:outerShdw>
                </a:effectLst>
              </a:rPr>
              <a:t>Cristo el Dios-hombre y su Evangelio</a:t>
            </a:r>
            <a:r>
              <a:rPr lang="es-CL" b="1" dirty="0" smtClean="0">
                <a:effectLst>
                  <a:outerShdw blurRad="38100" dist="38100" dir="2700000" algn="tl">
                    <a:srgbClr val="000000">
                      <a:alpha val="43137"/>
                    </a:srgbClr>
                  </a:outerShdw>
                </a:effectLst>
              </a:rPr>
              <a:t>.</a:t>
            </a:r>
          </a:p>
          <a:p>
            <a:r>
              <a:rPr lang="es-CL" b="1" dirty="0" smtClean="0">
                <a:effectLst>
                  <a:outerShdw blurRad="38100" dist="38100" dir="2700000" algn="tl">
                    <a:srgbClr val="000000">
                      <a:alpha val="43137"/>
                    </a:srgbClr>
                  </a:outerShdw>
                </a:effectLst>
              </a:rPr>
              <a:t>Y </a:t>
            </a:r>
            <a:r>
              <a:rPr lang="es-CL" b="1" dirty="0">
                <a:effectLst>
                  <a:outerShdw blurRad="38100" dist="38100" dir="2700000" algn="tl">
                    <a:srgbClr val="000000">
                      <a:alpha val="43137"/>
                    </a:srgbClr>
                  </a:outerShdw>
                </a:effectLst>
              </a:rPr>
              <a:t>falso es todo lo que no es El, todo lo que no está en su Evangelio y está en contra del Evangelio.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Por </a:t>
            </a:r>
            <a:r>
              <a:rPr lang="es-CL" b="1" dirty="0">
                <a:effectLst>
                  <a:outerShdw blurRad="38100" dist="38100" dir="2700000" algn="tl">
                    <a:srgbClr val="000000">
                      <a:alpha val="43137"/>
                    </a:srgbClr>
                  </a:outerShdw>
                </a:effectLst>
              </a:rPr>
              <a:t>tanto, la fe en Cristo es el “ministerio de justificación.” (2 </a:t>
            </a:r>
            <a:r>
              <a:rPr lang="es-CL" b="1" dirty="0" err="1">
                <a:effectLst>
                  <a:outerShdw blurRad="38100" dist="38100" dir="2700000" algn="tl">
                    <a:srgbClr val="000000">
                      <a:alpha val="43137"/>
                    </a:srgbClr>
                  </a:outerShdw>
                </a:effectLst>
              </a:rPr>
              <a:t>Cor</a:t>
            </a:r>
            <a:r>
              <a:rPr lang="es-CL" b="1" dirty="0">
                <a:effectLst>
                  <a:outerShdw blurRad="38100" dist="38100" dir="2700000" algn="tl">
                    <a:srgbClr val="000000">
                      <a:alpha val="43137"/>
                    </a:srgbClr>
                  </a:outerShdw>
                </a:effectLst>
              </a:rPr>
              <a:t>. 3:9). Aquél que no sirve a Cristo sirve a la condenación. Como toda condenación es pecado, así todo pecado es condenación. </a:t>
            </a:r>
          </a:p>
          <a:p>
            <a:r>
              <a:rPr lang="es-CL" b="1" dirty="0">
                <a:effectLst>
                  <a:outerShdw blurRad="38100" dist="38100" dir="2700000" algn="tl">
                    <a:srgbClr val="000000">
                      <a:alpha val="43137"/>
                    </a:srgbClr>
                  </a:outerShdw>
                </a:effectLst>
              </a:rPr>
              <a:t>(San Justin </a:t>
            </a:r>
            <a:r>
              <a:rPr lang="es-CL" b="1" dirty="0" err="1">
                <a:effectLst>
                  <a:outerShdw blurRad="38100" dist="38100" dir="2700000" algn="tl">
                    <a:srgbClr val="000000">
                      <a:alpha val="43137"/>
                    </a:srgbClr>
                  </a:outerShdw>
                </a:effectLst>
              </a:rPr>
              <a:t>Popovich</a:t>
            </a:r>
            <a:r>
              <a:rPr lang="es-CL" b="1" dirty="0">
                <a:effectLst>
                  <a:outerShdw blurRad="38100" dist="38100" dir="2700000" algn="tl">
                    <a:srgbClr val="000000">
                      <a:alpha val="43137"/>
                    </a:srgbClr>
                  </a:outerShdw>
                </a:effectLst>
              </a:rPr>
              <a:t> acerca de 1Jn. 5:17) </a:t>
            </a:r>
          </a:p>
        </p:txBody>
      </p:sp>
      <p:pic>
        <p:nvPicPr>
          <p:cNvPr id="8196" name="Picture 4" descr="https://orthodoxchurchquotes.files.wordpress.com/2013/07/st-justin-popovic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057" y="0"/>
            <a:ext cx="2889943" cy="42173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pravoslavie.ru/sas/image/100319/31984.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638" y="2668361"/>
            <a:ext cx="2893396" cy="4189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669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by Hand Wallpapers - Top Free Baby Hand Background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50936" cy="683595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39926" y="64834"/>
            <a:ext cx="3272746" cy="1400530"/>
          </a:xfrm>
        </p:spPr>
        <p:txBody>
          <a:bodyPr/>
          <a:lstStyle/>
          <a:p>
            <a:r>
              <a:rPr lang="es-CL" b="1" dirty="0"/>
              <a:t>¿Cómo se relaciona Dios con nosotros? </a:t>
            </a:r>
            <a:r>
              <a:rPr lang="es-CL" dirty="0"/>
              <a:t/>
            </a:r>
            <a:br>
              <a:rPr lang="es-CL" dirty="0"/>
            </a:br>
            <a:endParaRPr lang="es-CL" dirty="0"/>
          </a:p>
        </p:txBody>
      </p:sp>
      <p:sp>
        <p:nvSpPr>
          <p:cNvPr id="3" name="Marcador de contenido 2"/>
          <p:cNvSpPr>
            <a:spLocks noGrp="1"/>
          </p:cNvSpPr>
          <p:nvPr>
            <p:ph idx="1"/>
          </p:nvPr>
        </p:nvSpPr>
        <p:spPr>
          <a:xfrm>
            <a:off x="139926" y="2841171"/>
            <a:ext cx="2913517" cy="3513363"/>
          </a:xfrm>
        </p:spPr>
        <p:txBody>
          <a:bodyPr>
            <a:normAutofit lnSpcReduction="10000"/>
          </a:bodyPr>
          <a:lstStyle/>
          <a:p>
            <a:r>
              <a:rPr lang="es-CL" b="1" dirty="0" smtClean="0">
                <a:effectLst>
                  <a:outerShdw blurRad="38100" dist="38100" dir="2700000" algn="tl">
                    <a:srgbClr val="000000">
                      <a:alpha val="43137"/>
                    </a:srgbClr>
                  </a:outerShdw>
                </a:effectLst>
              </a:rPr>
              <a:t>Dios </a:t>
            </a:r>
            <a:r>
              <a:rPr lang="es-CL" b="1" dirty="0">
                <a:effectLst>
                  <a:outerShdw blurRad="38100" dist="38100" dir="2700000" algn="tl">
                    <a:srgbClr val="000000">
                      <a:alpha val="43137"/>
                    </a:srgbClr>
                  </a:outerShdw>
                </a:effectLst>
              </a:rPr>
              <a:t>nos ama más que un padre, madre, un amigo o cualquiera puede amar, y aun más de lo que nosotros mismos seamos capaces de amarnos. </a:t>
            </a:r>
          </a:p>
          <a:p>
            <a:r>
              <a:rPr lang="es-CL" b="1" dirty="0">
                <a:effectLst>
                  <a:outerShdw blurRad="38100" dist="38100" dir="2700000" algn="tl">
                    <a:srgbClr val="000000">
                      <a:alpha val="43137"/>
                    </a:srgbClr>
                  </a:outerShdw>
                </a:effectLst>
              </a:rPr>
              <a:t>(San Juan Crisóstomo) </a:t>
            </a:r>
          </a:p>
          <a:p>
            <a:endParaRPr lang="es-C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1371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66388" y="148281"/>
            <a:ext cx="4197093" cy="5795681"/>
          </a:xfrm>
        </p:spPr>
        <p:txBody>
          <a:bodyPr/>
          <a:lstStyle/>
          <a:p>
            <a:r>
              <a:rPr lang="es-CL" b="1" dirty="0" smtClean="0">
                <a:effectLst>
                  <a:outerShdw blurRad="38100" dist="38100" dir="2700000" algn="tl">
                    <a:srgbClr val="000000">
                      <a:alpha val="43137"/>
                    </a:srgbClr>
                  </a:outerShdw>
                </a:effectLst>
              </a:rPr>
              <a:t>Un </a:t>
            </a:r>
            <a:r>
              <a:rPr lang="es-CL" b="1" dirty="0">
                <a:effectLst>
                  <a:outerShdw blurRad="38100" dist="38100" dir="2700000" algn="tl">
                    <a:srgbClr val="000000">
                      <a:alpha val="43137"/>
                    </a:srgbClr>
                  </a:outerShdw>
                </a:effectLst>
              </a:rPr>
              <a:t>monje me dijo que una vez cuando estaba muy enfermo, su madre le dijo a su padre: “Cuánto sufre nuestro hijito, con gusto me entregaría a ser cortada en partes si con eso pusiera fin a su sufrimiento.” Tal es el amor de Dios por la gente. Tanto se apiadó El de los hombres, que quiso sufrir por ellos, como su propia madre y aun más. Pero nadie puede comprender este gran amor sin la gracia del Espíritu Santo.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IX. 10)</a:t>
            </a:r>
          </a:p>
          <a:p>
            <a:endParaRPr lang="es-CL" b="1" dirty="0">
              <a:effectLst>
                <a:outerShdw blurRad="38100" dist="38100" dir="2700000" algn="tl">
                  <a:srgbClr val="000000">
                    <a:alpha val="43137"/>
                  </a:srgbClr>
                </a:outerShdw>
              </a:effectLst>
            </a:endParaRPr>
          </a:p>
        </p:txBody>
      </p:sp>
      <p:pic>
        <p:nvPicPr>
          <p:cNvPr id="10242" name="Picture 2" descr="http://hesiquia.files.wordpress.com/2014/02/5f008-s1880009.jpg?w=324&amp;h=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88" y="259492"/>
            <a:ext cx="30861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santiebeati.it/immagini/Original/93872/938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335" y="148281"/>
            <a:ext cx="4191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678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518984"/>
            <a:ext cx="3777607" cy="5729416"/>
          </a:xfrm>
        </p:spPr>
        <p:txBody>
          <a:bodyPr>
            <a:normAutofit/>
          </a:bodyPr>
          <a:lstStyle/>
          <a:p>
            <a:r>
              <a:rPr lang="es-CL" b="1" dirty="0" smtClean="0">
                <a:effectLst>
                  <a:outerShdw blurRad="38100" dist="38100" dir="2700000" algn="tl">
                    <a:srgbClr val="000000">
                      <a:alpha val="43137"/>
                    </a:srgbClr>
                  </a:outerShdw>
                </a:effectLst>
              </a:rPr>
              <a:t>El </a:t>
            </a:r>
            <a:r>
              <a:rPr lang="es-CL" b="1" dirty="0">
                <a:effectLst>
                  <a:outerShdw blurRad="38100" dist="38100" dir="2700000" algn="tl">
                    <a:srgbClr val="000000">
                      <a:alpha val="43137"/>
                    </a:srgbClr>
                  </a:outerShdw>
                </a:effectLst>
              </a:rPr>
              <a:t>Señor ama a toda la gente, pero ama aun más a aquellos que lo buscan</a:t>
            </a:r>
            <a:r>
              <a:rPr lang="es-CL" b="1" dirty="0" smtClean="0">
                <a:effectLst>
                  <a:outerShdw blurRad="38100" dist="38100" dir="2700000" algn="tl">
                    <a:srgbClr val="000000">
                      <a:alpha val="43137"/>
                    </a:srgbClr>
                  </a:outerShdw>
                </a:effectLst>
              </a:rPr>
              <a:t>.</a:t>
            </a:r>
          </a:p>
          <a:p>
            <a:r>
              <a:rPr lang="es-CL" b="1" dirty="0" smtClean="0">
                <a:effectLst>
                  <a:outerShdw blurRad="38100" dist="38100" dir="2700000" algn="tl">
                    <a:srgbClr val="000000">
                      <a:alpha val="43137"/>
                    </a:srgbClr>
                  </a:outerShdw>
                </a:effectLst>
              </a:rPr>
              <a:t>A </a:t>
            </a:r>
            <a:r>
              <a:rPr lang="es-CL" b="1" dirty="0">
                <a:effectLst>
                  <a:outerShdw blurRad="38100" dist="38100" dir="2700000" algn="tl">
                    <a:srgbClr val="000000">
                      <a:alpha val="43137"/>
                    </a:srgbClr>
                  </a:outerShdw>
                </a:effectLst>
              </a:rPr>
              <a:t>sus elegidos el Señor les da tan grande gracia, que por amor ellos renuncian a toda la tierra, al mundo entero, y sus almas arden con deseos de que todas las personas puedan salvarse y ver la gloria del Señor.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IX.8) </a:t>
            </a:r>
          </a:p>
        </p:txBody>
      </p:sp>
      <p:pic>
        <p:nvPicPr>
          <p:cNvPr id="11266" name="Picture 2" descr="http://3.bp.blogspot.com/-XbV7GnPVXb0/VdNfvVpZ7JI/AAAAAAAAVfw/AI0IWAPj-I4/s1600/San%2BSilvano%2Bel%2BAthon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770" y="259492"/>
            <a:ext cx="48196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874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re Are 3 Startling Theories on how the Giza Pyramids Were Buil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4208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8017327" y="885699"/>
            <a:ext cx="3925037" cy="5070682"/>
          </a:xfrm>
        </p:spPr>
        <p:txBody>
          <a:bodyPr>
            <a:normAutofit/>
          </a:bodyPr>
          <a:lstStyle/>
          <a:p>
            <a:r>
              <a:rPr lang="es-CL" b="1" dirty="0" smtClean="0">
                <a:effectLst>
                  <a:outerShdw blurRad="38100" dist="38100" dir="2700000" algn="tl">
                    <a:srgbClr val="000000">
                      <a:alpha val="43137"/>
                    </a:srgbClr>
                  </a:outerShdw>
                </a:effectLst>
              </a:rPr>
              <a:t>Si </a:t>
            </a:r>
            <a:r>
              <a:rPr lang="es-CL" b="1" dirty="0">
                <a:effectLst>
                  <a:outerShdw blurRad="38100" dist="38100" dir="2700000" algn="tl">
                    <a:srgbClr val="000000">
                      <a:alpha val="43137"/>
                    </a:srgbClr>
                  </a:outerShdw>
                </a:effectLst>
              </a:rPr>
              <a:t>una persona quiere tener una idea acerca de las pirámides de Egipto, debe confiar en aquellos que han estado en inmediata proximidad a las pirámides, o debe ir y acercarse a ellas por si mismo</a:t>
            </a:r>
            <a:r>
              <a:rPr lang="es-CL" b="1" dirty="0" smtClean="0">
                <a:effectLst>
                  <a:outerShdw blurRad="38100" dist="38100" dir="2700000" algn="tl">
                    <a:srgbClr val="000000">
                      <a:alpha val="43137"/>
                    </a:srgbClr>
                  </a:outerShdw>
                </a:effectLst>
              </a:rPr>
              <a:t>.</a:t>
            </a:r>
          </a:p>
          <a:p>
            <a:r>
              <a:rPr lang="es-CL" b="1" dirty="0" smtClean="0">
                <a:effectLst>
                  <a:outerShdw blurRad="38100" dist="38100" dir="2700000" algn="tl">
                    <a:srgbClr val="000000">
                      <a:alpha val="43137"/>
                    </a:srgbClr>
                  </a:outerShdw>
                </a:effectLst>
              </a:rPr>
              <a:t>No </a:t>
            </a:r>
            <a:r>
              <a:rPr lang="es-CL" b="1" dirty="0">
                <a:effectLst>
                  <a:outerShdw blurRad="38100" dist="38100" dir="2700000" algn="tl">
                    <a:srgbClr val="000000">
                      <a:alpha val="43137"/>
                    </a:srgbClr>
                  </a:outerShdw>
                </a:effectLst>
              </a:rPr>
              <a:t>hay una tercera opción</a:t>
            </a:r>
            <a:r>
              <a:rPr lang="es-CL" b="1" dirty="0" smtClean="0">
                <a:effectLst>
                  <a:outerShdw blurRad="38100" dist="38100" dir="2700000" algn="tl">
                    <a:srgbClr val="000000">
                      <a:alpha val="43137"/>
                    </a:srgbClr>
                  </a:outerShdw>
                </a:effectLst>
              </a:rPr>
              <a:t>.</a:t>
            </a:r>
            <a:endParaRPr lang="es-CL" b="1" dirty="0" smtClean="0">
              <a:effectLst>
                <a:outerShdw blurRad="38100" dist="38100" dir="2700000" algn="tl">
                  <a:srgbClr val="000000">
                    <a:alpha val="43137"/>
                  </a:srgbClr>
                </a:outerShdw>
              </a:effectLst>
            </a:endParaRPr>
          </a:p>
        </p:txBody>
      </p:sp>
      <p:sp>
        <p:nvSpPr>
          <p:cNvPr id="2" name="Título 1"/>
          <p:cNvSpPr>
            <a:spLocks noGrp="1"/>
          </p:cNvSpPr>
          <p:nvPr>
            <p:ph type="title"/>
          </p:nvPr>
        </p:nvSpPr>
        <p:spPr>
          <a:xfrm>
            <a:off x="1393639" y="0"/>
            <a:ext cx="9404723" cy="1400530"/>
          </a:xfrm>
        </p:spPr>
        <p:txBody>
          <a:bodyPr/>
          <a:lstStyle/>
          <a:p>
            <a:r>
              <a:rPr lang="es-CL" b="1" dirty="0">
                <a:effectLst>
                  <a:outerShdw blurRad="38100" dist="38100" dir="2700000" algn="tl">
                    <a:srgbClr val="000000">
                      <a:alpha val="43137"/>
                    </a:srgbClr>
                  </a:outerShdw>
                </a:effectLst>
              </a:rPr>
              <a:t>¿Cómo llegar a conocer a Dios? </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0491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L"/>
          </a:p>
        </p:txBody>
      </p:sp>
      <p:sp>
        <p:nvSpPr>
          <p:cNvPr id="3" name="Content Placeholder 2"/>
          <p:cNvSpPr>
            <a:spLocks noGrp="1"/>
          </p:cNvSpPr>
          <p:nvPr>
            <p:ph idx="1"/>
          </p:nvPr>
        </p:nvSpPr>
        <p:spPr>
          <a:xfrm>
            <a:off x="1404257" y="1951264"/>
            <a:ext cx="4767944" cy="4297135"/>
          </a:xfrm>
        </p:spPr>
        <p:txBody>
          <a:bodyPr/>
          <a:lstStyle/>
          <a:p>
            <a:r>
              <a:rPr lang="es-CL" b="1" dirty="0">
                <a:effectLst>
                  <a:outerShdw blurRad="38100" dist="38100" dir="2700000" algn="tl">
                    <a:srgbClr val="000000">
                      <a:alpha val="43137"/>
                    </a:srgbClr>
                  </a:outerShdw>
                </a:effectLst>
              </a:rPr>
              <a:t>Del mismo modo, una persona puede obtener una impresión acerca de Dios: debe confiar en aquellos que han estado y están en inmediata cercanía con Dios, o debe tomarse el trabajo de entrar en dicha proximidad por si mismo. </a:t>
            </a:r>
          </a:p>
          <a:p>
            <a:r>
              <a:rPr lang="es-CL" b="1" dirty="0">
                <a:effectLst>
                  <a:outerShdw blurRad="38100" dist="38100" dir="2700000" algn="tl">
                    <a:srgbClr val="000000">
                      <a:alpha val="43137"/>
                    </a:srgbClr>
                  </a:outerShdw>
                </a:effectLst>
              </a:rPr>
              <a:t>(San Nicolás de Serbia. Pensamientos acerca del Bien y el Mal) </a:t>
            </a:r>
          </a:p>
          <a:p>
            <a:endParaRPr lang="es-CL" dirty="0"/>
          </a:p>
        </p:txBody>
      </p:sp>
      <p:pic>
        <p:nvPicPr>
          <p:cNvPr id="5122" name="Picture 2" descr="St. Seraphim of Sarov: You cannot be too gentle, too kind – www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943" y="0"/>
            <a:ext cx="5138057" cy="687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08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 Basil the Great Icon- Icon III - OrthodoxGift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92486" cy="688031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tatic.commentcamarche.net/sante-medecine.commentcamarche.net/pictures/EaFb9tme-mi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486" y="-21828"/>
            <a:ext cx="7086600" cy="692396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5192486" y="4985657"/>
            <a:ext cx="7086600" cy="1938310"/>
          </a:xfrm>
        </p:spPr>
        <p:txBody>
          <a:bodyPr>
            <a:normAutofit fontScale="92500" lnSpcReduction="10000"/>
          </a:bodyPr>
          <a:lstStyle/>
          <a:p>
            <a:r>
              <a:rPr lang="es-CL" b="1" dirty="0" smtClean="0">
                <a:solidFill>
                  <a:schemeClr val="bg1"/>
                </a:solidFill>
                <a:effectLst>
                  <a:outerShdw blurRad="38100" dist="38100" dir="2700000" algn="tl">
                    <a:srgbClr val="000000">
                      <a:alpha val="43137"/>
                    </a:srgbClr>
                  </a:outerShdw>
                </a:effectLst>
              </a:rPr>
              <a:t>Así </a:t>
            </a:r>
            <a:r>
              <a:rPr lang="es-CL" b="1" dirty="0">
                <a:solidFill>
                  <a:schemeClr val="bg1"/>
                </a:solidFill>
                <a:effectLst>
                  <a:outerShdw blurRad="38100" dist="38100" dir="2700000" algn="tl">
                    <a:srgbClr val="000000">
                      <a:alpha val="43137"/>
                    </a:srgbClr>
                  </a:outerShdw>
                </a:effectLst>
              </a:rPr>
              <a:t>como es imposible verbalmente describir la dulzura de la miel a alguien que nunca haya probado miel, igualmente la bondad de Dios no puede ser claramente comunicada por medio de la enseñanza, si no somos capaces de penetrar en la bondad del Señor por nuestra propia </a:t>
            </a:r>
            <a:r>
              <a:rPr lang="es-CL" sz="4000" b="1" dirty="0">
                <a:solidFill>
                  <a:schemeClr val="bg1"/>
                </a:solidFill>
                <a:effectLst>
                  <a:outerShdw blurRad="38100" dist="38100" dir="2700000" algn="tl">
                    <a:srgbClr val="000000">
                      <a:alpha val="43137"/>
                    </a:srgbClr>
                  </a:outerShdw>
                </a:effectLst>
              </a:rPr>
              <a:t>experiencia</a:t>
            </a:r>
            <a:r>
              <a:rPr lang="es-CL" b="1" dirty="0">
                <a:solidFill>
                  <a:schemeClr val="bg1"/>
                </a:solidFill>
                <a:effectLst>
                  <a:outerShdw blurRad="38100" dist="38100" dir="2700000" algn="tl">
                    <a:srgbClr val="000000">
                      <a:alpha val="43137"/>
                    </a:srgbClr>
                  </a:outerShdw>
                </a:effectLst>
              </a:rPr>
              <a:t>. </a:t>
            </a:r>
          </a:p>
          <a:p>
            <a:endParaRPr lang="es-CL" b="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97971" y="5965371"/>
            <a:ext cx="4985658" cy="646331"/>
          </a:xfrm>
          <a:prstGeom prst="rect">
            <a:avLst/>
          </a:prstGeom>
        </p:spPr>
        <p:txBody>
          <a:bodyPr wrap="square">
            <a:spAutoFit/>
          </a:bodyPr>
          <a:lstStyle/>
          <a:p>
            <a:r>
              <a:rPr lang="es-CL" b="1" dirty="0">
                <a:solidFill>
                  <a:schemeClr val="bg1"/>
                </a:solidFill>
                <a:effectLst>
                  <a:outerShdw blurRad="38100" dist="38100" dir="2700000" algn="tl">
                    <a:srgbClr val="000000">
                      <a:alpha val="43137"/>
                    </a:srgbClr>
                  </a:outerShdw>
                </a:effectLst>
              </a:rPr>
              <a:t>(San Basilio el Grande. Conversaciones sobre los Salmos. 29) </a:t>
            </a:r>
            <a:endParaRPr lang="es-CL"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0645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88657" y="0"/>
            <a:ext cx="3548067" cy="6858001"/>
          </a:xfrm>
        </p:spPr>
        <p:txBody>
          <a:bodyPr>
            <a:normAutofit/>
          </a:bodyPr>
          <a:lstStyle/>
          <a:p>
            <a:r>
              <a:rPr lang="es-CL" b="1" dirty="0" smtClean="0">
                <a:effectLst>
                  <a:outerShdw blurRad="38100" dist="38100" dir="2700000" algn="tl">
                    <a:srgbClr val="000000">
                      <a:alpha val="43137"/>
                    </a:srgbClr>
                  </a:outerShdw>
                </a:effectLst>
              </a:rPr>
              <a:t>Muchos </a:t>
            </a:r>
            <a:r>
              <a:rPr lang="es-CL" b="1" dirty="0">
                <a:effectLst>
                  <a:outerShdw blurRad="38100" dist="38100" dir="2700000" algn="tl">
                    <a:srgbClr val="000000">
                      <a:alpha val="43137"/>
                    </a:srgbClr>
                  </a:outerShdw>
                </a:effectLst>
              </a:rPr>
              <a:t>hombres ricos y poderosos pagarían espléndidamente por ver al Señor o a su Purísima Madre, pero Dios no se presenta en las riquezas, sino en un corazón humilde…Cada uno de los hombres mas pobres puede ser humilde y llegar a conocer a Dios.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No </a:t>
            </a:r>
            <a:r>
              <a:rPr lang="es-CL" b="1" dirty="0">
                <a:effectLst>
                  <a:outerShdw blurRad="38100" dist="38100" dir="2700000" algn="tl">
                    <a:srgbClr val="000000">
                      <a:alpha val="43137"/>
                    </a:srgbClr>
                  </a:outerShdw>
                </a:effectLst>
              </a:rPr>
              <a:t>es necesario ni dinero ni reputación para llegar a conocer a Dios, sino solamente humildad.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I.11, 21) </a:t>
            </a:r>
          </a:p>
          <a:p>
            <a:r>
              <a:rPr lang="es-CL" b="1" i="1" dirty="0" smtClean="0">
                <a:effectLst>
                  <a:outerShdw blurRad="38100" dist="38100" dir="2700000" algn="tl">
                    <a:srgbClr val="000000">
                      <a:alpha val="43137"/>
                    </a:srgbClr>
                  </a:outerShdw>
                </a:effectLst>
              </a:rPr>
              <a:t>René – Desafío del Taller</a:t>
            </a:r>
            <a:endParaRPr lang="es-CL" b="1" i="1" dirty="0">
              <a:effectLst>
                <a:outerShdw blurRad="38100" dist="38100" dir="2700000" algn="tl">
                  <a:srgbClr val="000000">
                    <a:alpha val="43137"/>
                  </a:srgbClr>
                </a:outerShdw>
              </a:effectLst>
            </a:endParaRP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r="38153"/>
          <a:stretch/>
        </p:blipFill>
        <p:spPr>
          <a:xfrm rot="10800000">
            <a:off x="6536724" y="0"/>
            <a:ext cx="5655276" cy="6858000"/>
          </a:xfrm>
          <a:prstGeom prst="rect">
            <a:avLst/>
          </a:prstGeom>
        </p:spPr>
      </p:pic>
      <p:pic>
        <p:nvPicPr>
          <p:cNvPr id="7170" name="Picture 2" descr="Full Online Description On Rich Dating Sites, Rich Dat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12611"/>
            <a:ext cx="2988659" cy="18396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to Date Rich Men and Get Pa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464908"/>
            <a:ext cx="2988659" cy="199243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hy do Rich Men Want to be A Sugar Dad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57057"/>
            <a:ext cx="3030031" cy="164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69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46832" y="4222869"/>
            <a:ext cx="7173369" cy="2518756"/>
          </a:xfrm>
        </p:spPr>
        <p:txBody>
          <a:bodyPr>
            <a:normAutofit fontScale="70000" lnSpcReduction="20000"/>
          </a:bodyPr>
          <a:lstStyle/>
          <a:p>
            <a:r>
              <a:rPr lang="es-CL" b="1" dirty="0" smtClean="0">
                <a:effectLst>
                  <a:outerShdw blurRad="38100" dist="38100" dir="2700000" algn="tl">
                    <a:srgbClr val="000000">
                      <a:alpha val="43137"/>
                    </a:srgbClr>
                  </a:outerShdw>
                </a:effectLst>
              </a:rPr>
              <a:t>No </a:t>
            </a:r>
            <a:r>
              <a:rPr lang="es-CL" b="1" dirty="0">
                <a:effectLst>
                  <a:outerShdw blurRad="38100" dist="38100" dir="2700000" algn="tl">
                    <a:srgbClr val="000000">
                      <a:alpha val="43137"/>
                    </a:srgbClr>
                  </a:outerShdw>
                </a:effectLst>
              </a:rPr>
              <a:t>importa cuánto podamos estudiar, no es posible llegar a conocer a Dios a menos que vivamos según sus mandamientos, pues Dios no es conocido por la ciencia, sino por el Espíritu Santo.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Muchos </a:t>
            </a:r>
            <a:r>
              <a:rPr lang="es-CL" b="1" dirty="0">
                <a:effectLst>
                  <a:outerShdw blurRad="38100" dist="38100" dir="2700000" algn="tl">
                    <a:srgbClr val="000000">
                      <a:alpha val="43137"/>
                    </a:srgbClr>
                  </a:outerShdw>
                </a:effectLst>
              </a:rPr>
              <a:t>filósofos y hombres educados llegan a creer que Dios existe, pero no conocen a Dios.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Una </a:t>
            </a:r>
            <a:r>
              <a:rPr lang="es-CL" b="1" dirty="0">
                <a:effectLst>
                  <a:outerShdw blurRad="38100" dist="38100" dir="2700000" algn="tl">
                    <a:srgbClr val="000000">
                      <a:alpha val="43137"/>
                    </a:srgbClr>
                  </a:outerShdw>
                </a:effectLst>
              </a:rPr>
              <a:t>cosa es creer que Dios existe, y otra conocerlo.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Si </a:t>
            </a:r>
            <a:r>
              <a:rPr lang="es-CL" b="1" dirty="0">
                <a:effectLst>
                  <a:outerShdw blurRad="38100" dist="38100" dir="2700000" algn="tl">
                    <a:srgbClr val="000000">
                      <a:alpha val="43137"/>
                    </a:srgbClr>
                  </a:outerShdw>
                </a:effectLst>
              </a:rPr>
              <a:t>alguien llega a conocer a Dios por el Espíritu Santo, su alma arderá con amor a Dios día y noche, y su alma no podrá ser atada a ninguna cosa terrenal.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VIII.3) </a:t>
            </a:r>
          </a:p>
        </p:txBody>
      </p:sp>
      <p:pic>
        <p:nvPicPr>
          <p:cNvPr id="8194" name="Picture 2" descr="Saint Silouan the Athonite - Saint Silouan of Mount Athos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958" y="0"/>
            <a:ext cx="7382143" cy="41587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PTEMBER 24: Celebration of Saint Silouan - Greek Nameday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3" y="0"/>
            <a:ext cx="4733925" cy="670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29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36340"/>
            <a:ext cx="9404723" cy="1400530"/>
          </a:xfrm>
        </p:spPr>
        <p:txBody>
          <a:bodyPr/>
          <a:lstStyle/>
          <a:p>
            <a:r>
              <a:rPr lang="es-CL" b="1" dirty="0" smtClean="0">
                <a:effectLst>
                  <a:outerShdw blurRad="38100" dist="38100" dir="2700000" algn="tl">
                    <a:srgbClr val="000000">
                      <a:alpha val="43137"/>
                    </a:srgbClr>
                  </a:outerShdw>
                </a:effectLst>
              </a:rPr>
              <a:t>¿Cómo fue tu día hoy?</a:t>
            </a:r>
            <a:endParaRPr lang="es-CL"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08542" y="1384306"/>
            <a:ext cx="6042629" cy="4195481"/>
          </a:xfrm>
        </p:spPr>
        <p:txBody>
          <a:bodyPr>
            <a:normAutofit/>
          </a:bodyPr>
          <a:lstStyle/>
          <a:p>
            <a:r>
              <a:rPr lang="es-CL" sz="4000" b="1" dirty="0" smtClean="0">
                <a:effectLst>
                  <a:outerShdw blurRad="38100" dist="38100" dir="2700000" algn="tl">
                    <a:srgbClr val="000000">
                      <a:alpha val="43137"/>
                    </a:srgbClr>
                  </a:outerShdw>
                </a:effectLst>
              </a:rPr>
              <a:t>Problemas Cotidianos</a:t>
            </a:r>
          </a:p>
          <a:p>
            <a:r>
              <a:rPr lang="es-CL" sz="4000" b="1" dirty="0" smtClean="0">
                <a:effectLst>
                  <a:outerShdw blurRad="38100" dist="38100" dir="2700000" algn="tl">
                    <a:srgbClr val="000000">
                      <a:alpha val="43137"/>
                    </a:srgbClr>
                  </a:outerShdw>
                </a:effectLst>
              </a:rPr>
              <a:t>Problemas más profundos</a:t>
            </a:r>
            <a:endParaRPr lang="es-CL" sz="4000" b="1" dirty="0">
              <a:effectLst>
                <a:outerShdw blurRad="38100" dist="38100" dir="2700000" algn="tl">
                  <a:srgbClr val="000000">
                    <a:alpha val="43137"/>
                  </a:srgbClr>
                </a:outerShdw>
              </a:effectLst>
            </a:endParaRPr>
          </a:p>
        </p:txBody>
      </p:sp>
      <p:pic>
        <p:nvPicPr>
          <p:cNvPr id="1026" name="Picture 2" descr="ONUSIDA y China trabajan juntos durante el brote de COVID-19 pa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2920" y="3786772"/>
            <a:ext cx="4769080" cy="3071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rrupción de los colegios on line - La Terc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993" y="3786772"/>
            <a:ext cx="4643927" cy="30929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cosas que puedes hacer si estás en cuarentena | ISRAEL2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167" y="1"/>
            <a:ext cx="6073833" cy="378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922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6255" y="2360815"/>
            <a:ext cx="2874668" cy="4497185"/>
          </a:xfrm>
        </p:spPr>
        <p:txBody>
          <a:bodyPr>
            <a:normAutofit/>
          </a:bodyPr>
          <a:lstStyle/>
          <a:p>
            <a:r>
              <a:rPr lang="es-CL" b="1" dirty="0" smtClean="0">
                <a:effectLst>
                  <a:outerShdw blurRad="38100" dist="38100" dir="2700000" algn="tl">
                    <a:srgbClr val="000000">
                      <a:alpha val="43137"/>
                    </a:srgbClr>
                  </a:outerShdw>
                </a:effectLst>
              </a:rPr>
              <a:t>Guarda </a:t>
            </a:r>
            <a:r>
              <a:rPr lang="es-CL" b="1" dirty="0">
                <a:effectLst>
                  <a:outerShdw blurRad="38100" dist="38100" dir="2700000" algn="tl">
                    <a:srgbClr val="000000">
                      <a:alpha val="43137"/>
                    </a:srgbClr>
                  </a:outerShdw>
                </a:effectLst>
              </a:rPr>
              <a:t>siempre el temor de Dios en tu corazón, y recuerda que Dios está siempre contigo, en todas partes, sea que estés sentado o caminando. </a:t>
            </a:r>
          </a:p>
          <a:p>
            <a:r>
              <a:rPr lang="es-CL" b="1" dirty="0">
                <a:effectLst>
                  <a:outerShdw blurRad="38100" dist="38100" dir="2700000" algn="tl">
                    <a:srgbClr val="000000">
                      <a:alpha val="43137"/>
                    </a:srgbClr>
                  </a:outerShdw>
                </a:effectLst>
              </a:rPr>
              <a:t>(San </a:t>
            </a:r>
            <a:r>
              <a:rPr lang="es-CL" b="1" dirty="0" err="1">
                <a:effectLst>
                  <a:outerShdw blurRad="38100" dist="38100" dir="2700000" algn="tl">
                    <a:srgbClr val="000000">
                      <a:alpha val="43137"/>
                    </a:srgbClr>
                  </a:outerShdw>
                </a:effectLst>
              </a:rPr>
              <a:t>Genadio</a:t>
            </a:r>
            <a:r>
              <a:rPr lang="es-CL" b="1" dirty="0">
                <a:effectLst>
                  <a:outerShdw blurRad="38100" dist="38100" dir="2700000" algn="tl">
                    <a:srgbClr val="000000">
                      <a:alpha val="43137"/>
                    </a:srgbClr>
                  </a:outerShdw>
                </a:effectLst>
              </a:rPr>
              <a:t> de Constantinopla. La Cadena Aurea, 14) </a:t>
            </a:r>
          </a:p>
          <a:p>
            <a:endParaRPr lang="es-CL" dirty="0"/>
          </a:p>
        </p:txBody>
      </p:sp>
      <p:pic>
        <p:nvPicPr>
          <p:cNvPr id="9218" name="Picture 2" descr="Святитель Геннадий, Патриарх Константинопольский (471) | Жития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923" y="1"/>
            <a:ext cx="9151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 y="0"/>
            <a:ext cx="3940233" cy="2227811"/>
          </a:xfrm>
        </p:spPr>
        <p:style>
          <a:lnRef idx="2">
            <a:schemeClr val="dk1">
              <a:shade val="50000"/>
            </a:schemeClr>
          </a:lnRef>
          <a:fillRef idx="1">
            <a:schemeClr val="dk1"/>
          </a:fillRef>
          <a:effectRef idx="0">
            <a:schemeClr val="dk1"/>
          </a:effectRef>
          <a:fontRef idx="minor">
            <a:schemeClr val="lt1"/>
          </a:fontRef>
        </p:style>
        <p:txBody>
          <a:bodyPr/>
          <a:lstStyle/>
          <a:p>
            <a:r>
              <a:rPr lang="es-CL" b="1" dirty="0">
                <a:effectLst>
                  <a:outerShdw blurRad="38100" dist="38100" dir="2700000" algn="tl">
                    <a:srgbClr val="000000">
                      <a:alpha val="43137"/>
                    </a:srgbClr>
                  </a:outerShdw>
                </a:effectLst>
              </a:rPr>
              <a:t>¿Cómo nos relacionamos con Dios? </a:t>
            </a:r>
            <a:br>
              <a:rPr lang="es-CL" b="1" dirty="0">
                <a:effectLst>
                  <a:outerShdw blurRad="38100" dist="38100" dir="2700000" algn="tl">
                    <a:srgbClr val="000000">
                      <a:alpha val="43137"/>
                    </a:srgbClr>
                  </a:outerShdw>
                </a:effectLst>
              </a:rPr>
            </a:br>
            <a:endParaRPr lang="es-CL" dirty="0"/>
          </a:p>
        </p:txBody>
      </p:sp>
    </p:spTree>
    <p:extLst>
      <p:ext uri="{BB962C8B-B14F-4D97-AF65-F5344CB8AC3E}">
        <p14:creationId xmlns:p14="http://schemas.microsoft.com/office/powerpoint/2010/main" val="332157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16386" name="Picture 2" descr="http://petrolinaespirita.files.wordpress.com/2011/11/be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942" y="0"/>
            <a:ext cx="9748058" cy="68742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452718"/>
            <a:ext cx="2610195" cy="6237105"/>
          </a:xfrm>
        </p:spPr>
        <p:txBody>
          <a:bodyPr>
            <a:normAutofit/>
          </a:bodyPr>
          <a:lstStyle/>
          <a:p>
            <a:r>
              <a:rPr lang="es-CL" b="1" dirty="0" smtClean="0">
                <a:effectLst>
                  <a:outerShdw blurRad="38100" dist="38100" dir="2700000" algn="tl">
                    <a:srgbClr val="000000">
                      <a:alpha val="43137"/>
                    </a:srgbClr>
                  </a:outerShdw>
                </a:effectLst>
              </a:rPr>
              <a:t>Teniendo </a:t>
            </a:r>
            <a:r>
              <a:rPr lang="es-CL" b="1" dirty="0">
                <a:effectLst>
                  <a:outerShdw blurRad="38100" dist="38100" dir="2700000" algn="tl">
                    <a:srgbClr val="000000">
                      <a:alpha val="43137"/>
                    </a:srgbClr>
                  </a:outerShdw>
                </a:effectLst>
              </a:rPr>
              <a:t>a Dios, no temas nada, y arroja todos tus problemas sobre El, y El cuidará de ti.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Cree </a:t>
            </a:r>
            <a:r>
              <a:rPr lang="es-CL" b="1" dirty="0">
                <a:effectLst>
                  <a:outerShdw blurRad="38100" dist="38100" dir="2700000" algn="tl">
                    <a:srgbClr val="000000">
                      <a:alpha val="43137"/>
                    </a:srgbClr>
                  </a:outerShdw>
                </a:effectLst>
              </a:rPr>
              <a:t>indudablemente, y Dios te ayudará según su misericordia. </a:t>
            </a:r>
          </a:p>
          <a:p>
            <a:r>
              <a:rPr lang="es-CL" b="1" dirty="0">
                <a:effectLst>
                  <a:outerShdw blurRad="38100" dist="38100" dir="2700000" algn="tl">
                    <a:srgbClr val="000000">
                      <a:alpha val="43137"/>
                    </a:srgbClr>
                  </a:outerShdw>
                </a:effectLst>
              </a:rPr>
              <a:t>(San </a:t>
            </a:r>
            <a:r>
              <a:rPr lang="es-CL" b="1" dirty="0" err="1">
                <a:effectLst>
                  <a:outerShdw blurRad="38100" dist="38100" dir="2700000" algn="tl">
                    <a:srgbClr val="000000">
                      <a:alpha val="43137"/>
                    </a:srgbClr>
                  </a:outerShdw>
                </a:effectLst>
              </a:rPr>
              <a:t>Barsanufio</a:t>
            </a:r>
            <a:r>
              <a:rPr lang="es-CL" b="1" dirty="0">
                <a:effectLst>
                  <a:outerShdw blurRad="38100" dist="38100" dir="2700000" algn="tl">
                    <a:srgbClr val="000000">
                      <a:alpha val="43137"/>
                    </a:srgbClr>
                  </a:outerShdw>
                </a:effectLst>
              </a:rPr>
              <a:t> el Grande. Instrucciones, 166) </a:t>
            </a:r>
          </a:p>
        </p:txBody>
      </p:sp>
    </p:spTree>
    <p:extLst>
      <p:ext uri="{BB962C8B-B14F-4D97-AF65-F5344CB8AC3E}">
        <p14:creationId xmlns:p14="http://schemas.microsoft.com/office/powerpoint/2010/main" val="2463284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44989" y="1296785"/>
            <a:ext cx="2992582" cy="5344979"/>
          </a:xfrm>
        </p:spPr>
        <p:txBody>
          <a:bodyPr>
            <a:normAutofit/>
          </a:bodyPr>
          <a:lstStyle/>
          <a:p>
            <a:r>
              <a:rPr lang="es-CL" b="1" dirty="0" smtClean="0">
                <a:effectLst>
                  <a:outerShdw blurRad="38100" dist="38100" dir="2700000" algn="tl">
                    <a:srgbClr val="000000">
                      <a:alpha val="43137"/>
                    </a:srgbClr>
                  </a:outerShdw>
                </a:effectLst>
              </a:rPr>
              <a:t>Debes </a:t>
            </a:r>
            <a:r>
              <a:rPr lang="es-CL" b="1" dirty="0">
                <a:effectLst>
                  <a:outerShdw blurRad="38100" dist="38100" dir="2700000" algn="tl">
                    <a:srgbClr val="000000">
                      <a:alpha val="43137"/>
                    </a:srgbClr>
                  </a:outerShdw>
                </a:effectLst>
              </a:rPr>
              <a:t>amar a todo hombre con toda tu alma, mas pon tu esperanza en el único Dios, y sirve a El solamente.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Pues </a:t>
            </a:r>
            <a:r>
              <a:rPr lang="es-CL" b="1" dirty="0">
                <a:effectLst>
                  <a:outerShdw blurRad="38100" dist="38100" dir="2700000" algn="tl">
                    <a:srgbClr val="000000">
                      <a:alpha val="43137"/>
                    </a:srgbClr>
                  </a:outerShdw>
                </a:effectLst>
              </a:rPr>
              <a:t>en tanto El nos protege y nuestros amigos (los ángeles) nos están ayudando, nuestros enemigos (los demonios) no pueden imponer males sobre nosotros. </a:t>
            </a:r>
            <a:endParaRPr lang="es-CL" b="1" dirty="0" smtClean="0">
              <a:effectLst>
                <a:outerShdw blurRad="38100" dist="38100" dir="2700000" algn="tl">
                  <a:srgbClr val="000000">
                    <a:alpha val="43137"/>
                  </a:srgbClr>
                </a:outerShdw>
              </a:effectLst>
            </a:endParaRPr>
          </a:p>
          <a:p>
            <a:endParaRPr lang="es-CL" dirty="0"/>
          </a:p>
          <a:p>
            <a:endParaRPr lang="es-CL" dirty="0"/>
          </a:p>
        </p:txBody>
      </p:sp>
      <p:pic>
        <p:nvPicPr>
          <p:cNvPr id="17410" name="Picture 2" descr="https://images.oca.org/icons/lg/january/0121maximos-the-confessor0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095" y="22352"/>
            <a:ext cx="4876800" cy="6835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38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L"/>
          </a:p>
        </p:txBody>
      </p:sp>
      <p:sp>
        <p:nvSpPr>
          <p:cNvPr id="3" name="Content Placeholder 2"/>
          <p:cNvSpPr>
            <a:spLocks noGrp="1"/>
          </p:cNvSpPr>
          <p:nvPr>
            <p:ph idx="1"/>
          </p:nvPr>
        </p:nvSpPr>
        <p:spPr>
          <a:xfrm>
            <a:off x="7909163" y="2305965"/>
            <a:ext cx="4011288" cy="4718289"/>
          </a:xfrm>
        </p:spPr>
        <p:txBody>
          <a:bodyPr/>
          <a:lstStyle/>
          <a:p>
            <a:r>
              <a:rPr lang="es-CL" b="1" dirty="0">
                <a:effectLst>
                  <a:outerShdw blurRad="38100" dist="38100" dir="2700000" algn="tl">
                    <a:srgbClr val="000000">
                      <a:alpha val="43137"/>
                    </a:srgbClr>
                  </a:outerShdw>
                </a:effectLst>
              </a:rPr>
              <a:t>Pero cuando El nos abandona, también nuestros amigos se alejan de nosotros, y nuestros enemigos reciben poder sobre nosotros. </a:t>
            </a:r>
          </a:p>
          <a:p>
            <a:r>
              <a:rPr lang="es-CL" b="1" dirty="0">
                <a:effectLst>
                  <a:outerShdw blurRad="38100" dist="38100" dir="2700000" algn="tl">
                    <a:srgbClr val="000000">
                      <a:alpha val="43137"/>
                    </a:srgbClr>
                  </a:outerShdw>
                </a:effectLst>
              </a:rPr>
              <a:t>(San Máximo el Confesor). Capítulos sobre el Amor. 4.95) </a:t>
            </a:r>
          </a:p>
          <a:p>
            <a:endParaRPr lang="es-CL" dirty="0"/>
          </a:p>
        </p:txBody>
      </p:sp>
      <p:pic>
        <p:nvPicPr>
          <p:cNvPr id="4" name="Picture 2" descr="Icon of St. Maximos (Maximus) the Confessor - 20th c. - (1MA8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135" y="0"/>
            <a:ext cx="48166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058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62356" y="133004"/>
            <a:ext cx="3364559" cy="6026285"/>
          </a:xfrm>
        </p:spPr>
        <p:txBody>
          <a:bodyPr>
            <a:normAutofit/>
          </a:bodyPr>
          <a:lstStyle/>
          <a:p>
            <a:r>
              <a:rPr lang="es-CL" sz="2400" b="1" dirty="0" smtClean="0">
                <a:effectLst>
                  <a:outerShdw blurRad="38100" dist="38100" dir="2700000" algn="tl">
                    <a:srgbClr val="000000">
                      <a:alpha val="43137"/>
                    </a:srgbClr>
                  </a:outerShdw>
                </a:effectLst>
              </a:rPr>
              <a:t>Pero </a:t>
            </a:r>
            <a:r>
              <a:rPr lang="es-CL" sz="2400" b="1" dirty="0">
                <a:effectLst>
                  <a:outerShdw blurRad="38100" dist="38100" dir="2700000" algn="tl">
                    <a:srgbClr val="000000">
                      <a:alpha val="43137"/>
                    </a:srgbClr>
                  </a:outerShdw>
                </a:effectLst>
              </a:rPr>
              <a:t>si un hombre se ocupa solamente de si mismo, y busca a Dios en oración solamente cuando la desgracia que no puede controlar cae sobre él, y entonces comienza a confiar en Dios, tal esperanza es vana y falsa. </a:t>
            </a:r>
            <a:endParaRPr lang="es-CL" sz="2400" b="1" dirty="0" smtClean="0">
              <a:effectLst>
                <a:outerShdw blurRad="38100" dist="38100" dir="2700000" algn="tl">
                  <a:srgbClr val="000000">
                    <a:alpha val="43137"/>
                  </a:srgbClr>
                </a:outerShdw>
              </a:effectLst>
            </a:endParaRPr>
          </a:p>
          <a:p>
            <a:endParaRPr lang="es-CL" sz="2400" dirty="0"/>
          </a:p>
        </p:txBody>
      </p:sp>
      <p:pic>
        <p:nvPicPr>
          <p:cNvPr id="18434" name="Picture 2" descr="http://orthodoxchurchquotes.files.wordpress.com/2013/07/st-seraphim-of-sarov-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716" y="-1501"/>
            <a:ext cx="4876800" cy="6859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3716" y="133004"/>
            <a:ext cx="2804160" cy="6555641"/>
          </a:xfrm>
          <a:prstGeom prst="rect">
            <a:avLst/>
          </a:prstGeom>
        </p:spPr>
        <p:txBody>
          <a:bodyPr wrap="square">
            <a:spAutoFit/>
          </a:bodyPr>
          <a:lstStyle/>
          <a:p>
            <a:r>
              <a:rPr lang="es-CL" sz="2800" b="1" dirty="0">
                <a:effectLst>
                  <a:outerShdw blurRad="38100" dist="38100" dir="2700000" algn="tl">
                    <a:srgbClr val="000000">
                      <a:alpha val="43137"/>
                    </a:srgbClr>
                  </a:outerShdw>
                </a:effectLst>
              </a:rPr>
              <a:t>Si un hombre no tiene preocupaciones acerca de si mismo por causa del amor a Dios y el hacer buenas obras, sabiendo que Dios cuida de él, esta es una esperanza sabia y verdadera. </a:t>
            </a:r>
          </a:p>
        </p:txBody>
      </p:sp>
    </p:spTree>
    <p:extLst>
      <p:ext uri="{BB962C8B-B14F-4D97-AF65-F5344CB8AC3E}">
        <p14:creationId xmlns:p14="http://schemas.microsoft.com/office/powerpoint/2010/main" val="1461616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3345" y="1"/>
            <a:ext cx="3865185" cy="6647410"/>
          </a:xfrm>
        </p:spPr>
        <p:txBody>
          <a:bodyPr>
            <a:noAutofit/>
          </a:bodyPr>
          <a:lstStyle/>
          <a:p>
            <a:r>
              <a:rPr lang="es-CL" sz="2800" b="1" dirty="0">
                <a:effectLst>
                  <a:outerShdw blurRad="38100" dist="38100" dir="2700000" algn="tl">
                    <a:srgbClr val="000000">
                      <a:alpha val="43137"/>
                    </a:srgbClr>
                  </a:outerShdw>
                </a:effectLst>
              </a:rPr>
              <a:t>La esperanza verdadera busca solamente el Reino de Dios…el corazón, no puede tener paz hasta que obtenga tal esperanza. </a:t>
            </a:r>
          </a:p>
          <a:p>
            <a:r>
              <a:rPr lang="es-CL" sz="2800" b="1" dirty="0">
                <a:effectLst>
                  <a:outerShdw blurRad="38100" dist="38100" dir="2700000" algn="tl">
                    <a:srgbClr val="000000">
                      <a:alpha val="43137"/>
                    </a:srgbClr>
                  </a:outerShdw>
                </a:effectLst>
              </a:rPr>
              <a:t>Esta esperanza pacifica al corazón y produce gozo dentro de ella. </a:t>
            </a:r>
          </a:p>
          <a:p>
            <a:r>
              <a:rPr lang="es-CL" sz="2800" b="1" dirty="0">
                <a:effectLst>
                  <a:outerShdw blurRad="38100" dist="38100" dir="2700000" algn="tl">
                    <a:srgbClr val="000000">
                      <a:alpha val="43137"/>
                    </a:srgbClr>
                  </a:outerShdw>
                </a:effectLst>
              </a:rPr>
              <a:t>(San Serafín de </a:t>
            </a:r>
            <a:r>
              <a:rPr lang="es-CL" sz="2800" b="1" dirty="0" err="1">
                <a:effectLst>
                  <a:outerShdw blurRad="38100" dist="38100" dir="2700000" algn="tl">
                    <a:srgbClr val="000000">
                      <a:alpha val="43137"/>
                    </a:srgbClr>
                  </a:outerShdw>
                </a:effectLst>
              </a:rPr>
              <a:t>Sarov</a:t>
            </a:r>
            <a:r>
              <a:rPr lang="es-CL" sz="2800" b="1" dirty="0">
                <a:effectLst>
                  <a:outerShdw blurRad="38100" dist="38100" dir="2700000" algn="tl">
                    <a:srgbClr val="000000">
                      <a:alpha val="43137"/>
                    </a:srgbClr>
                  </a:outerShdw>
                </a:effectLst>
              </a:rPr>
              <a:t>. Obras. 4) </a:t>
            </a:r>
          </a:p>
          <a:p>
            <a:endParaRPr lang="es-CL" sz="2800" dirty="0"/>
          </a:p>
        </p:txBody>
      </p:sp>
      <p:pic>
        <p:nvPicPr>
          <p:cNvPr id="11266" name="Picture 2" descr="Saint Seraphim of Sarov praying on rock Russian Ic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309" y="0"/>
            <a:ext cx="5655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690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6867" y="0"/>
            <a:ext cx="3837299" cy="3990109"/>
          </a:xfrm>
        </p:spPr>
        <p:txBody>
          <a:bodyPr/>
          <a:lstStyle/>
          <a:p>
            <a:r>
              <a:rPr lang="es-CL" b="1" dirty="0">
                <a:effectLst>
                  <a:outerShdw blurRad="38100" dist="38100" dir="2700000" algn="tl">
                    <a:srgbClr val="000000">
                      <a:alpha val="43137"/>
                    </a:srgbClr>
                  </a:outerShdw>
                </a:effectLst>
              </a:rPr>
              <a:t>Dios cuida </a:t>
            </a:r>
            <a:r>
              <a:rPr lang="es-CL" b="1" dirty="0" smtClean="0">
                <a:effectLst>
                  <a:outerShdw blurRad="38100" dist="38100" dir="2700000" algn="tl">
                    <a:srgbClr val="000000">
                      <a:alpha val="43137"/>
                    </a:srgbClr>
                  </a:outerShdw>
                </a:effectLst>
              </a:rPr>
              <a:t>de</a:t>
            </a:r>
            <a:br>
              <a:rPr lang="es-CL" b="1" dirty="0" smtClean="0">
                <a:effectLst>
                  <a:outerShdw blurRad="38100" dist="38100" dir="2700000" algn="tl">
                    <a:srgbClr val="000000">
                      <a:alpha val="43137"/>
                    </a:srgbClr>
                  </a:outerShdw>
                </a:effectLst>
              </a:rPr>
            </a:br>
            <a:r>
              <a:rPr lang="es-CL" b="1" dirty="0" smtClean="0">
                <a:effectLst>
                  <a:outerShdw blurRad="38100" dist="38100" dir="2700000" algn="tl">
                    <a:srgbClr val="000000">
                      <a:alpha val="43137"/>
                    </a:srgbClr>
                  </a:outerShdw>
                </a:effectLst>
              </a:rPr>
              <a:t> </a:t>
            </a:r>
            <a:r>
              <a:rPr lang="es-CL" b="1" dirty="0">
                <a:effectLst>
                  <a:outerShdw blurRad="38100" dist="38100" dir="2700000" algn="tl">
                    <a:srgbClr val="000000">
                      <a:alpha val="43137"/>
                    </a:srgbClr>
                  </a:outerShdw>
                </a:effectLst>
              </a:rPr>
              <a:t>cada uno </a:t>
            </a:r>
            <a:r>
              <a:rPr lang="es-CL" dirty="0">
                <a:effectLst>
                  <a:outerShdw blurRad="38100" dist="38100" dir="2700000" algn="tl">
                    <a:srgbClr val="000000">
                      <a:alpha val="43137"/>
                    </a:srgbClr>
                  </a:outerShdw>
                </a:effectLst>
              </a:rPr>
              <a:t/>
            </a:r>
            <a:br>
              <a:rPr lang="es-CL" dirty="0">
                <a:effectLst>
                  <a:outerShdw blurRad="38100" dist="38100" dir="2700000" algn="tl">
                    <a:srgbClr val="000000">
                      <a:alpha val="43137"/>
                    </a:srgbClr>
                  </a:outerShdw>
                </a:effectLst>
              </a:rPr>
            </a:br>
            <a:endParaRPr lang="es-CL"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486867" y="1363287"/>
            <a:ext cx="3786117" cy="5170966"/>
          </a:xfrm>
        </p:spPr>
        <p:txBody>
          <a:bodyPr>
            <a:normAutofit/>
          </a:bodyPr>
          <a:lstStyle/>
          <a:p>
            <a:r>
              <a:rPr lang="es-CL" b="1" dirty="0" smtClean="0">
                <a:effectLst>
                  <a:outerShdw blurRad="38100" dist="38100" dir="2700000" algn="tl">
                    <a:srgbClr val="000000">
                      <a:alpha val="43137"/>
                    </a:srgbClr>
                  </a:outerShdw>
                </a:effectLst>
              </a:rPr>
              <a:t>No </a:t>
            </a:r>
            <a:r>
              <a:rPr lang="es-CL" b="1" dirty="0">
                <a:effectLst>
                  <a:outerShdw blurRad="38100" dist="38100" dir="2700000" algn="tl">
                    <a:srgbClr val="000000">
                      <a:alpha val="43137"/>
                    </a:srgbClr>
                  </a:outerShdw>
                </a:effectLst>
              </a:rPr>
              <a:t>digas: “Esto sucedió por suerte, mientras esto resultó solo.” En todo lo que existe no hay nada desordenado, nada indefinido, nada sin propósito, nada por suerte…¿Cuántos cabellos hay en tu cabeza? Dios no se olvida ni de uno de ellos. ¿Ves como nada, aun hasta la cosa mas pequeña escapa a la vista de Dios? </a:t>
            </a:r>
          </a:p>
          <a:p>
            <a:r>
              <a:rPr lang="es-CL" b="1" dirty="0">
                <a:effectLst>
                  <a:outerShdw blurRad="38100" dist="38100" dir="2700000" algn="tl">
                    <a:srgbClr val="000000">
                      <a:alpha val="43137"/>
                    </a:srgbClr>
                  </a:outerShdw>
                </a:effectLst>
              </a:rPr>
              <a:t>(San Basilio el Grande) </a:t>
            </a:r>
          </a:p>
        </p:txBody>
      </p:sp>
      <p:pic>
        <p:nvPicPr>
          <p:cNvPr id="19458" name="Picture 2" descr="https://orthodoxword.files.wordpress.com/2010/01/basil-the-gre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575" y="0"/>
            <a:ext cx="4893425" cy="68636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abes cómo colocar la herradura de la suerte? - WeMys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 y="4261790"/>
            <a:ext cx="3455627" cy="260188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Gato chino suerte - Maneki Neko - Esoterismo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486866" cy="374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579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72247" y="249382"/>
            <a:ext cx="3075709" cy="6150722"/>
          </a:xfrm>
        </p:spPr>
        <p:txBody>
          <a:bodyPr>
            <a:normAutofit fontScale="92500" lnSpcReduction="10000"/>
          </a:bodyPr>
          <a:lstStyle/>
          <a:p>
            <a:r>
              <a:rPr lang="es-CL" b="1" dirty="0" smtClean="0">
                <a:effectLst>
                  <a:outerShdw blurRad="38100" dist="38100" dir="2700000" algn="tl">
                    <a:srgbClr val="000000">
                      <a:alpha val="43137"/>
                    </a:srgbClr>
                  </a:outerShdw>
                </a:effectLst>
              </a:rPr>
              <a:t>Es </a:t>
            </a:r>
            <a:r>
              <a:rPr lang="es-CL" b="1" dirty="0">
                <a:effectLst>
                  <a:outerShdw blurRad="38100" dist="38100" dir="2700000" algn="tl">
                    <a:srgbClr val="000000">
                      <a:alpha val="43137"/>
                    </a:srgbClr>
                  </a:outerShdw>
                </a:effectLst>
              </a:rPr>
              <a:t>una verdad indudable que la más alta Providencia Divina dispone de todo en la creación.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Dios </a:t>
            </a:r>
            <a:r>
              <a:rPr lang="es-CL" b="1" dirty="0">
                <a:effectLst>
                  <a:outerShdw blurRad="38100" dist="38100" dir="2700000" algn="tl">
                    <a:srgbClr val="000000">
                      <a:alpha val="43137"/>
                    </a:srgbClr>
                  </a:outerShdw>
                </a:effectLst>
              </a:rPr>
              <a:t>considera todas las cosas de antemano y cuida de todo.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Esto </a:t>
            </a:r>
            <a:r>
              <a:rPr lang="es-CL" b="1" dirty="0">
                <a:effectLst>
                  <a:outerShdw blurRad="38100" dist="38100" dir="2700000" algn="tl">
                    <a:srgbClr val="000000">
                      <a:alpha val="43137"/>
                    </a:srgbClr>
                  </a:outerShdw>
                </a:effectLst>
              </a:rPr>
              <a:t>es Divino amor paternal, del que habla el bendito Apóstol Pedro: “arrojen todos sus apuros ante El, porque El tiene cuidado de ustedes.” (1 Pe. 5:7) </a:t>
            </a:r>
          </a:p>
          <a:p>
            <a:r>
              <a:rPr lang="es-CL" b="1" dirty="0">
                <a:effectLst>
                  <a:outerShdw blurRad="38100" dist="38100" dir="2700000" algn="tl">
                    <a:srgbClr val="000000">
                      <a:alpha val="43137"/>
                    </a:srgbClr>
                  </a:outerShdw>
                </a:effectLst>
              </a:rPr>
              <a:t>(San Elías </a:t>
            </a:r>
            <a:r>
              <a:rPr lang="es-CL" b="1" dirty="0" err="1">
                <a:effectLst>
                  <a:outerShdw blurRad="38100" dist="38100" dir="2700000" algn="tl">
                    <a:srgbClr val="000000">
                      <a:alpha val="43137"/>
                    </a:srgbClr>
                  </a:outerShdw>
                </a:effectLst>
              </a:rPr>
              <a:t>Minjatios</a:t>
            </a:r>
            <a:r>
              <a:rPr lang="es-CL" b="1" dirty="0">
                <a:effectLst>
                  <a:outerShdw blurRad="38100" dist="38100" dir="2700000" algn="tl">
                    <a:srgbClr val="000000">
                      <a:alpha val="43137"/>
                    </a:srgbClr>
                  </a:outerShdw>
                </a:effectLst>
              </a:rPr>
              <a:t>. Sermón en la Fiesta Mayor. 1) 8 </a:t>
            </a:r>
          </a:p>
        </p:txBody>
      </p:sp>
      <p:pic>
        <p:nvPicPr>
          <p:cNvPr id="20482" name="Picture 2" descr="http://cdn2.bigcommerce.com/server4300/p1cqiyfg/products/1246/images/1745/CreationOfLight%2528008236%2529__28670.1381170982.1280.1280.gif?c=2"/>
          <p:cNvPicPr>
            <a:picLocks noChangeAspect="1" noChangeArrowheads="1"/>
          </p:cNvPicPr>
          <p:nvPr/>
        </p:nvPicPr>
        <p:blipFill rotWithShape="1">
          <a:blip r:embed="rId2">
            <a:extLst>
              <a:ext uri="{28A0092B-C50C-407E-A947-70E740481C1C}">
                <a14:useLocalDpi xmlns:a14="http://schemas.microsoft.com/office/drawing/2010/main" val="0"/>
              </a:ext>
            </a:extLst>
          </a:blip>
          <a:srcRect l="16452" r="16347"/>
          <a:stretch/>
        </p:blipFill>
        <p:spPr bwMode="auto">
          <a:xfrm>
            <a:off x="7547956" y="0"/>
            <a:ext cx="4644044" cy="691078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Saint Mary of Egypt and the Holy Communion - The Ascetic Exper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472246" cy="685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23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28305" y="539224"/>
            <a:ext cx="4865866" cy="5795681"/>
          </a:xfrm>
        </p:spPr>
        <p:txBody>
          <a:bodyPr>
            <a:noAutofit/>
          </a:bodyPr>
          <a:lstStyle/>
          <a:p>
            <a:r>
              <a:rPr lang="es-CL" sz="2400" b="1" dirty="0" smtClean="0">
                <a:effectLst>
                  <a:outerShdw blurRad="38100" dist="38100" dir="2700000" algn="tl">
                    <a:srgbClr val="000000">
                      <a:alpha val="43137"/>
                    </a:srgbClr>
                  </a:outerShdw>
                </a:effectLst>
              </a:rPr>
              <a:t>El </a:t>
            </a:r>
            <a:r>
              <a:rPr lang="es-CL" sz="2400" b="1" dirty="0">
                <a:effectLst>
                  <a:outerShdw blurRad="38100" dist="38100" dir="2700000" algn="tl">
                    <a:srgbClr val="000000">
                      <a:alpha val="43137"/>
                    </a:srgbClr>
                  </a:outerShdw>
                </a:effectLst>
              </a:rPr>
              <a:t>propósito de la Providencia de Dios es unir, por medio de la correcta fe y el amor espiritual, a aquellos que han sido separados por el mal. </a:t>
            </a:r>
            <a:endParaRPr lang="es-CL" sz="2400" b="1" dirty="0" smtClean="0">
              <a:effectLst>
                <a:outerShdw blurRad="38100" dist="38100" dir="2700000" algn="tl">
                  <a:srgbClr val="000000">
                    <a:alpha val="43137"/>
                  </a:srgbClr>
                </a:outerShdw>
              </a:effectLst>
            </a:endParaRPr>
          </a:p>
          <a:p>
            <a:r>
              <a:rPr lang="es-CL" sz="2400" b="1" dirty="0" smtClean="0">
                <a:effectLst>
                  <a:outerShdw blurRad="38100" dist="38100" dir="2700000" algn="tl">
                    <a:srgbClr val="000000">
                      <a:alpha val="43137"/>
                    </a:srgbClr>
                  </a:outerShdw>
                </a:effectLst>
              </a:rPr>
              <a:t>Por </a:t>
            </a:r>
            <a:r>
              <a:rPr lang="es-CL" sz="2400" b="1" dirty="0">
                <a:effectLst>
                  <a:outerShdw blurRad="38100" dist="38100" dir="2700000" algn="tl">
                    <a:srgbClr val="000000">
                      <a:alpha val="43137"/>
                    </a:srgbClr>
                  </a:outerShdw>
                </a:effectLst>
              </a:rPr>
              <a:t>esta causa también el Salvador sufrió por nosotros. “Con el fin de congregar a los hijos de Dios que estaban dispersos.” (</a:t>
            </a:r>
            <a:r>
              <a:rPr lang="es-CL" sz="2400" b="1" dirty="0" err="1">
                <a:effectLst>
                  <a:outerShdw blurRad="38100" dist="38100" dir="2700000" algn="tl">
                    <a:srgbClr val="000000">
                      <a:alpha val="43137"/>
                    </a:srgbClr>
                  </a:outerShdw>
                </a:effectLst>
              </a:rPr>
              <a:t>Jn</a:t>
            </a:r>
            <a:r>
              <a:rPr lang="es-CL" sz="2400" b="1" dirty="0">
                <a:effectLst>
                  <a:outerShdw blurRad="38100" dist="38100" dir="2700000" algn="tl">
                    <a:srgbClr val="000000">
                      <a:alpha val="43137"/>
                    </a:srgbClr>
                  </a:outerShdw>
                </a:effectLst>
              </a:rPr>
              <a:t>. 11:52). </a:t>
            </a:r>
          </a:p>
          <a:p>
            <a:r>
              <a:rPr lang="es-CL" sz="2400" b="1" dirty="0">
                <a:effectLst>
                  <a:outerShdw blurRad="38100" dist="38100" dir="2700000" algn="tl">
                    <a:srgbClr val="000000">
                      <a:alpha val="43137"/>
                    </a:srgbClr>
                  </a:outerShdw>
                </a:effectLst>
              </a:rPr>
              <a:t>(San Máximo el Confesor). Capítulos sobre el Amor. 4.17) </a:t>
            </a:r>
          </a:p>
          <a:p>
            <a:endParaRPr lang="es-CL" sz="2400" b="1" dirty="0">
              <a:effectLst>
                <a:outerShdw blurRad="38100" dist="38100" dir="2700000" algn="tl">
                  <a:srgbClr val="000000">
                    <a:alpha val="43137"/>
                  </a:srgbClr>
                </a:outerShdw>
              </a:effectLst>
            </a:endParaRPr>
          </a:p>
          <a:p>
            <a:endParaRPr lang="es-CL" sz="2400" dirty="0"/>
          </a:p>
        </p:txBody>
      </p:sp>
      <p:pic>
        <p:nvPicPr>
          <p:cNvPr id="21506" name="Picture 2" descr="https://solzemli.files.wordpress.com/2011/12/kerastini_saint_maxim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324" y="-1"/>
            <a:ext cx="4926676" cy="687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739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jos del Cosmos: el futuro del ser humano — Astrobitác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4538" cy="690520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0" y="0"/>
            <a:ext cx="10474036" cy="1400530"/>
          </a:xfrm>
        </p:spPr>
        <p:txBody>
          <a:bodyPr/>
          <a:lstStyle/>
          <a:p>
            <a:r>
              <a:rPr lang="es-CL" b="1" dirty="0">
                <a:effectLst>
                  <a:outerShdw blurRad="38100" dist="38100" dir="2700000" algn="tl">
                    <a:srgbClr val="000000">
                      <a:alpha val="43137"/>
                    </a:srgbClr>
                  </a:outerShdw>
                </a:effectLst>
              </a:rPr>
              <a:t>Los que han conocido a Dios </a:t>
            </a:r>
            <a:br>
              <a:rPr lang="es-CL" b="1" dirty="0">
                <a:effectLst>
                  <a:outerShdw blurRad="38100" dist="38100" dir="2700000" algn="tl">
                    <a:srgbClr val="000000">
                      <a:alpha val="43137"/>
                    </a:srgbClr>
                  </a:outerShdw>
                </a:effectLst>
              </a:rPr>
            </a:br>
            <a:endParaRPr lang="es-CL" dirty="0"/>
          </a:p>
        </p:txBody>
      </p:sp>
      <p:sp>
        <p:nvSpPr>
          <p:cNvPr id="3" name="Marcador de contenido 2"/>
          <p:cNvSpPr>
            <a:spLocks noGrp="1"/>
          </p:cNvSpPr>
          <p:nvPr>
            <p:ph idx="1"/>
          </p:nvPr>
        </p:nvSpPr>
        <p:spPr>
          <a:xfrm>
            <a:off x="8445731" y="232757"/>
            <a:ext cx="3274765" cy="6201294"/>
          </a:xfrm>
        </p:spPr>
        <p:txBody>
          <a:bodyPr>
            <a:normAutofit/>
          </a:bodyPr>
          <a:lstStyle/>
          <a:p>
            <a:r>
              <a:rPr lang="es-CL" sz="2400" b="1" dirty="0" smtClean="0">
                <a:effectLst>
                  <a:outerShdw blurRad="38100" dist="38100" dir="2700000" algn="tl">
                    <a:srgbClr val="000000">
                      <a:alpha val="43137"/>
                    </a:srgbClr>
                  </a:outerShdw>
                </a:effectLst>
              </a:rPr>
              <a:t>Un </a:t>
            </a:r>
            <a:r>
              <a:rPr lang="es-CL" sz="2400" b="1" dirty="0">
                <a:effectLst>
                  <a:outerShdw blurRad="38100" dist="38100" dir="2700000" algn="tl">
                    <a:srgbClr val="000000">
                      <a:alpha val="43137"/>
                    </a:srgbClr>
                  </a:outerShdw>
                </a:effectLst>
              </a:rPr>
              <a:t>hombre se torna espiritual en tanto vive una vida espiritual. </a:t>
            </a:r>
            <a:endParaRPr lang="es-CL" sz="2400" b="1" dirty="0" smtClean="0">
              <a:effectLst>
                <a:outerShdw blurRad="38100" dist="38100" dir="2700000" algn="tl">
                  <a:srgbClr val="000000">
                    <a:alpha val="43137"/>
                  </a:srgbClr>
                </a:outerShdw>
              </a:effectLst>
            </a:endParaRPr>
          </a:p>
          <a:p>
            <a:r>
              <a:rPr lang="es-CL" sz="2400" b="1" dirty="0" smtClean="0">
                <a:effectLst>
                  <a:outerShdw blurRad="38100" dist="38100" dir="2700000" algn="tl">
                    <a:srgbClr val="000000">
                      <a:alpha val="43137"/>
                    </a:srgbClr>
                  </a:outerShdw>
                </a:effectLst>
              </a:rPr>
              <a:t>Comienza </a:t>
            </a:r>
            <a:r>
              <a:rPr lang="es-CL" sz="2400" b="1" dirty="0">
                <a:effectLst>
                  <a:outerShdw blurRad="38100" dist="38100" dir="2700000" algn="tl">
                    <a:srgbClr val="000000">
                      <a:alpha val="43137"/>
                    </a:srgbClr>
                  </a:outerShdw>
                </a:effectLst>
              </a:rPr>
              <a:t>a ver a Dios en todas las cosas, a ver Su poder y fortaleza en toda manifestación. </a:t>
            </a:r>
            <a:endParaRPr lang="es-CL" sz="2400" b="1" dirty="0" smtClean="0">
              <a:effectLst>
                <a:outerShdw blurRad="38100" dist="38100" dir="2700000" algn="tl">
                  <a:srgbClr val="000000">
                    <a:alpha val="43137"/>
                  </a:srgbClr>
                </a:outerShdw>
              </a:effectLst>
            </a:endParaRPr>
          </a:p>
          <a:p>
            <a:r>
              <a:rPr lang="es-CL" sz="2400" b="1" dirty="0" smtClean="0">
                <a:effectLst>
                  <a:outerShdw blurRad="38100" dist="38100" dir="2700000" algn="tl">
                    <a:srgbClr val="000000">
                      <a:alpha val="43137"/>
                    </a:srgbClr>
                  </a:outerShdw>
                </a:effectLst>
              </a:rPr>
              <a:t>Siempre </a:t>
            </a:r>
            <a:r>
              <a:rPr lang="es-CL" sz="2400" b="1" dirty="0">
                <a:effectLst>
                  <a:outerShdw blurRad="38100" dist="38100" dir="2700000" algn="tl">
                    <a:srgbClr val="000000">
                      <a:alpha val="43137"/>
                    </a:srgbClr>
                  </a:outerShdw>
                </a:effectLst>
              </a:rPr>
              <a:t>y en todas partes se ve a si mismo habitando en Dios y dependiendo en Dios para todo. </a:t>
            </a:r>
            <a:endParaRPr lang="es-CL" sz="2400" dirty="0"/>
          </a:p>
        </p:txBody>
      </p:sp>
    </p:spTree>
    <p:extLst>
      <p:ext uri="{BB962C8B-B14F-4D97-AF65-F5344CB8AC3E}">
        <p14:creationId xmlns:p14="http://schemas.microsoft.com/office/powerpoint/2010/main" val="1776522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s.wix.com/blog/wp-content/uploads/2014/10/img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8183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CL" b="1" dirty="0" smtClean="0">
                <a:effectLst>
                  <a:outerShdw blurRad="38100" dist="38100" dir="2700000" algn="tl">
                    <a:srgbClr val="000000">
                      <a:alpha val="43137"/>
                    </a:srgbClr>
                  </a:outerShdw>
                </a:effectLst>
              </a:rPr>
              <a:t>¿Qué buscamos HOY?</a:t>
            </a:r>
            <a:endParaRPr lang="es-CL"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892829" y="1296785"/>
            <a:ext cx="7058169" cy="4346133"/>
          </a:xfrm>
        </p:spPr>
        <p:txBody>
          <a:bodyPr>
            <a:normAutofit/>
          </a:bodyPr>
          <a:lstStyle/>
          <a:p>
            <a:r>
              <a:rPr lang="es-CL" sz="3200" b="1" dirty="0" smtClean="0">
                <a:effectLst>
                  <a:outerShdw blurRad="38100" dist="38100" dir="2700000" algn="tl">
                    <a:srgbClr val="000000">
                      <a:alpha val="43137"/>
                    </a:srgbClr>
                  </a:outerShdw>
                </a:effectLst>
              </a:rPr>
              <a:t>Éxito</a:t>
            </a:r>
          </a:p>
          <a:p>
            <a:r>
              <a:rPr lang="es-CL" sz="3200" b="1" dirty="0" smtClean="0">
                <a:effectLst>
                  <a:outerShdw blurRad="38100" dist="38100" dir="2700000" algn="tl">
                    <a:srgbClr val="000000">
                      <a:alpha val="43137"/>
                    </a:srgbClr>
                  </a:outerShdw>
                </a:effectLst>
              </a:rPr>
              <a:t>Felicidad</a:t>
            </a:r>
          </a:p>
          <a:p>
            <a:r>
              <a:rPr lang="es-CL" sz="3200" b="1" dirty="0" smtClean="0">
                <a:effectLst>
                  <a:outerShdw blurRad="38100" dist="38100" dir="2700000" algn="tl">
                    <a:srgbClr val="000000">
                      <a:alpha val="43137"/>
                    </a:srgbClr>
                  </a:outerShdw>
                </a:effectLst>
              </a:rPr>
              <a:t>Paz</a:t>
            </a:r>
          </a:p>
          <a:p>
            <a:r>
              <a:rPr lang="es-CL" sz="3200" b="1" dirty="0" smtClean="0">
                <a:effectLst>
                  <a:outerShdw blurRad="38100" dist="38100" dir="2700000" algn="tl">
                    <a:srgbClr val="000000">
                      <a:alpha val="43137"/>
                    </a:srgbClr>
                  </a:outerShdw>
                </a:effectLst>
              </a:rPr>
              <a:t>¿Cómo?</a:t>
            </a:r>
          </a:p>
          <a:p>
            <a:r>
              <a:rPr lang="es-CL" sz="3200" b="1" dirty="0" smtClean="0">
                <a:effectLst>
                  <a:outerShdw blurRad="38100" dist="38100" dir="2700000" algn="tl">
                    <a:srgbClr val="000000">
                      <a:alpha val="43137"/>
                    </a:srgbClr>
                  </a:outerShdw>
                </a:effectLst>
              </a:rPr>
              <a:t>¿Dónde?</a:t>
            </a:r>
            <a:endParaRPr lang="es-CL"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9261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60631" y="3424973"/>
            <a:ext cx="4531369" cy="5593491"/>
          </a:xfrm>
        </p:spPr>
        <p:txBody>
          <a:bodyPr/>
          <a:lstStyle/>
          <a:p>
            <a:r>
              <a:rPr lang="es-CL" b="1" dirty="0">
                <a:effectLst>
                  <a:outerShdw blurRad="38100" dist="38100" dir="2700000" algn="tl">
                    <a:srgbClr val="000000">
                      <a:alpha val="43137"/>
                    </a:srgbClr>
                  </a:outerShdw>
                </a:effectLst>
              </a:rPr>
              <a:t>Pero en tanto un hombre vive una vida corporal, así hace cosas corporales; no ve a Dios en cosa alguna, ni siquiera en las más maravillosas manifestaciones de Su Divino poder. En todo solamente ve lo corporal, lo material y siempre “Dios no está ante sus ojos” (Sal. 35:2). </a:t>
            </a:r>
            <a:r>
              <a:rPr lang="es-CL" b="1" dirty="0" smtClean="0">
                <a:effectLst>
                  <a:outerShdw blurRad="38100" dist="38100" dir="2700000" algn="tl">
                    <a:srgbClr val="000000">
                      <a:alpha val="43137"/>
                    </a:srgbClr>
                  </a:outerShdw>
                </a:effectLst>
              </a:rPr>
              <a:t> (</a:t>
            </a:r>
            <a:r>
              <a:rPr lang="es-CL" b="1" dirty="0">
                <a:effectLst>
                  <a:outerShdw blurRad="38100" dist="38100" dir="2700000" algn="tl">
                    <a:srgbClr val="000000">
                      <a:alpha val="43137"/>
                    </a:srgbClr>
                  </a:outerShdw>
                </a:effectLst>
              </a:rPr>
              <a:t>San Juan de </a:t>
            </a:r>
            <a:r>
              <a:rPr lang="es-CL" b="1" dirty="0" err="1">
                <a:effectLst>
                  <a:outerShdw blurRad="38100" dist="38100" dir="2700000" algn="tl">
                    <a:srgbClr val="000000">
                      <a:alpha val="43137"/>
                    </a:srgbClr>
                  </a:outerShdw>
                </a:effectLst>
              </a:rPr>
              <a:t>Kronstad</a:t>
            </a:r>
            <a:r>
              <a:rPr lang="es-CL" b="1" dirty="0">
                <a:effectLst>
                  <a:outerShdw blurRad="38100" dist="38100" dir="2700000" algn="tl">
                    <a:srgbClr val="000000">
                      <a:alpha val="43137"/>
                    </a:srgbClr>
                  </a:outerShdw>
                </a:effectLst>
              </a:rPr>
              <a:t>. Mi Vida en Cristo. I.5) </a:t>
            </a:r>
          </a:p>
          <a:p>
            <a:endParaRPr lang="es-CL" dirty="0"/>
          </a:p>
          <a:p>
            <a:endParaRPr lang="es-CL" dirty="0"/>
          </a:p>
        </p:txBody>
      </p:sp>
      <p:pic>
        <p:nvPicPr>
          <p:cNvPr id="16386" name="Picture 2" descr="Cómo mejorar la administración de la rutina en su área? - Strat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061" y="-8053"/>
            <a:ext cx="4564939" cy="342370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Lecturas y comentario del Lunes de la XIX semana del T.O. (Santo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53"/>
            <a:ext cx="7627062" cy="686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634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61615" y="0"/>
            <a:ext cx="3430385" cy="68580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smtClean="0">
                <a:effectLst>
                  <a:outerShdw blurRad="38100" dist="38100" dir="2700000" algn="tl">
                    <a:srgbClr val="000000">
                      <a:alpha val="43137"/>
                    </a:srgbClr>
                  </a:outerShdw>
                </a:effectLst>
              </a:rPr>
              <a:t>Cuando </a:t>
            </a:r>
            <a:r>
              <a:rPr lang="es-CL" b="1" dirty="0">
                <a:effectLst>
                  <a:outerShdw blurRad="38100" dist="38100" dir="2700000" algn="tl">
                    <a:srgbClr val="000000">
                      <a:alpha val="43137"/>
                    </a:srgbClr>
                  </a:outerShdw>
                </a:effectLst>
              </a:rPr>
              <a:t>el alma conoce el amor de Dios en el Espíritu Santo, entonces siente claramente que el Señor es nuestro propio Padre, el más cercano, más querido Padre, el mejor. Y no existe mayor felicidad que amar a Dios con toda la mente y todo el corazón, y a nuestro prójimo como a nosotros mismos. Y cuando este amor está en el alma, entonces todas las cosas traen gozo al alma.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IX.15) </a:t>
            </a:r>
          </a:p>
        </p:txBody>
      </p:sp>
      <p:pic>
        <p:nvPicPr>
          <p:cNvPr id="4" name="Picture 4" descr="http://1.bp.blogspot.com/-7VWht1pTS6s/Tz4Zh587HvI/AAAAAAAABpc/pybQ9-5YueU/s1600/manos-papa-bebe.jpg"/>
          <p:cNvPicPr>
            <a:picLocks noChangeAspect="1" noChangeArrowheads="1"/>
          </p:cNvPicPr>
          <p:nvPr/>
        </p:nvPicPr>
        <p:blipFill rotWithShape="1">
          <a:blip r:embed="rId2" cstate="print"/>
          <a:srcRect r="12465"/>
          <a:stretch/>
        </p:blipFill>
        <p:spPr bwMode="auto">
          <a:xfrm>
            <a:off x="0" y="0"/>
            <a:ext cx="9044247" cy="6858000"/>
          </a:xfrm>
          <a:prstGeom prst="rect">
            <a:avLst/>
          </a:prstGeom>
          <a:noFill/>
        </p:spPr>
      </p:pic>
    </p:spTree>
    <p:extLst>
      <p:ext uri="{BB962C8B-B14F-4D97-AF65-F5344CB8AC3E}">
        <p14:creationId xmlns:p14="http://schemas.microsoft.com/office/powerpoint/2010/main" val="2370150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54160" y="311203"/>
            <a:ext cx="4423910" cy="1400530"/>
          </a:xfrm>
        </p:spPr>
        <p:txBody>
          <a:bodyPr/>
          <a:lstStyle/>
          <a:p>
            <a:r>
              <a:rPr lang="es-CL" b="1" dirty="0" smtClean="0">
                <a:effectLst>
                  <a:outerShdw blurRad="38100" dist="38100" dir="2700000" algn="tl">
                    <a:srgbClr val="000000">
                      <a:alpha val="43137"/>
                    </a:srgbClr>
                  </a:outerShdw>
                </a:effectLst>
              </a:rPr>
              <a:t>Paz y Felicidad </a:t>
            </a:r>
            <a:endParaRPr lang="es-CL" dirty="0"/>
          </a:p>
        </p:txBody>
      </p:sp>
      <p:sp>
        <p:nvSpPr>
          <p:cNvPr id="3" name="Marcador de contenido 2"/>
          <p:cNvSpPr>
            <a:spLocks noGrp="1"/>
          </p:cNvSpPr>
          <p:nvPr>
            <p:ph idx="1"/>
          </p:nvPr>
        </p:nvSpPr>
        <p:spPr>
          <a:xfrm>
            <a:off x="1230283" y="1011468"/>
            <a:ext cx="5920747" cy="5353990"/>
          </a:xfrm>
        </p:spPr>
        <p:txBody>
          <a:bodyPr>
            <a:normAutofit fontScale="92500" lnSpcReduction="10000"/>
          </a:bodyPr>
          <a:lstStyle/>
          <a:p>
            <a:endParaRPr lang="es-CL" b="1" dirty="0">
              <a:effectLst>
                <a:outerShdw blurRad="38100" dist="38100" dir="2700000" algn="tl">
                  <a:srgbClr val="000000">
                    <a:alpha val="43137"/>
                  </a:srgbClr>
                </a:outerShdw>
              </a:effectLst>
            </a:endParaRPr>
          </a:p>
          <a:p>
            <a:r>
              <a:rPr lang="es-CL" sz="2800" b="1" dirty="0">
                <a:effectLst>
                  <a:outerShdw blurRad="38100" dist="38100" dir="2700000" algn="tl">
                    <a:srgbClr val="000000">
                      <a:alpha val="43137"/>
                    </a:srgbClr>
                  </a:outerShdw>
                </a:effectLst>
              </a:rPr>
              <a:t>Muchos de nosotros experimentamos una vida llena de confusión. </a:t>
            </a:r>
            <a:endParaRPr lang="es-CL" sz="2800" b="1" dirty="0" smtClean="0">
              <a:effectLst>
                <a:outerShdw blurRad="38100" dist="38100" dir="2700000" algn="tl">
                  <a:srgbClr val="000000">
                    <a:alpha val="43137"/>
                  </a:srgbClr>
                </a:outerShdw>
              </a:effectLst>
            </a:endParaRPr>
          </a:p>
          <a:p>
            <a:r>
              <a:rPr lang="es-CL" sz="2800" b="1" dirty="0" smtClean="0">
                <a:effectLst>
                  <a:outerShdw blurRad="38100" dist="38100" dir="2700000" algn="tl">
                    <a:srgbClr val="000000">
                      <a:alpha val="43137"/>
                    </a:srgbClr>
                  </a:outerShdw>
                </a:effectLst>
              </a:rPr>
              <a:t>Nuestros </a:t>
            </a:r>
            <a:r>
              <a:rPr lang="es-CL" sz="2800" b="1" dirty="0">
                <a:effectLst>
                  <a:outerShdw blurRad="38100" dist="38100" dir="2700000" algn="tl">
                    <a:srgbClr val="000000">
                      <a:alpha val="43137"/>
                    </a:srgbClr>
                  </a:outerShdw>
                </a:effectLst>
              </a:rPr>
              <a:t>pensamientos internos se </a:t>
            </a:r>
            <a:r>
              <a:rPr lang="es-CL" sz="2800" b="1" dirty="0" smtClean="0">
                <a:effectLst>
                  <a:outerShdw blurRad="38100" dist="38100" dir="2700000" algn="tl">
                    <a:srgbClr val="000000">
                      <a:alpha val="43137"/>
                    </a:srgbClr>
                  </a:outerShdw>
                </a:effectLst>
              </a:rPr>
              <a:t>pasan de </a:t>
            </a:r>
            <a:r>
              <a:rPr lang="es-CL" sz="2800" b="1" dirty="0">
                <a:effectLst>
                  <a:outerShdw blurRad="38100" dist="38100" dir="2700000" algn="tl">
                    <a:srgbClr val="000000">
                      <a:alpha val="43137"/>
                    </a:srgbClr>
                  </a:outerShdw>
                </a:effectLst>
              </a:rPr>
              <a:t>un tema a otro. </a:t>
            </a:r>
            <a:endParaRPr lang="es-CL" sz="2800" b="1" dirty="0" smtClean="0">
              <a:effectLst>
                <a:outerShdw blurRad="38100" dist="38100" dir="2700000" algn="tl">
                  <a:srgbClr val="000000">
                    <a:alpha val="43137"/>
                  </a:srgbClr>
                </a:outerShdw>
              </a:effectLst>
            </a:endParaRPr>
          </a:p>
          <a:p>
            <a:r>
              <a:rPr lang="es-CL" sz="2800" b="1" dirty="0" smtClean="0">
                <a:effectLst>
                  <a:outerShdw blurRad="38100" dist="38100" dir="2700000" algn="tl">
                    <a:srgbClr val="000000">
                      <a:alpha val="43137"/>
                    </a:srgbClr>
                  </a:outerShdw>
                </a:effectLst>
              </a:rPr>
              <a:t>Puede </a:t>
            </a:r>
            <a:r>
              <a:rPr lang="es-CL" sz="2800" b="1" dirty="0">
                <a:effectLst>
                  <a:outerShdw blurRad="38100" dist="38100" dir="2700000" algn="tl">
                    <a:srgbClr val="000000">
                      <a:alpha val="43137"/>
                    </a:srgbClr>
                  </a:outerShdw>
                </a:effectLst>
              </a:rPr>
              <a:t>parecer que nunca hay tiempo para detenerse y reflexionar. </a:t>
            </a:r>
            <a:endParaRPr lang="es-CL" sz="2800" b="1" dirty="0" smtClean="0">
              <a:effectLst>
                <a:outerShdw blurRad="38100" dist="38100" dir="2700000" algn="tl">
                  <a:srgbClr val="000000">
                    <a:alpha val="43137"/>
                  </a:srgbClr>
                </a:outerShdw>
              </a:effectLst>
            </a:endParaRPr>
          </a:p>
          <a:p>
            <a:r>
              <a:rPr lang="es-CL" sz="2800" b="1" dirty="0" smtClean="0">
                <a:effectLst>
                  <a:outerShdw blurRad="38100" dist="38100" dir="2700000" algn="tl">
                    <a:srgbClr val="000000">
                      <a:alpha val="43137"/>
                    </a:srgbClr>
                  </a:outerShdw>
                </a:effectLst>
              </a:rPr>
              <a:t>La </a:t>
            </a:r>
            <a:r>
              <a:rPr lang="es-CL" sz="2800" b="1" dirty="0">
                <a:effectLst>
                  <a:outerShdw blurRad="38100" dist="38100" dir="2700000" algn="tl">
                    <a:srgbClr val="000000">
                      <a:alpha val="43137"/>
                    </a:srgbClr>
                  </a:outerShdw>
                </a:effectLst>
              </a:rPr>
              <a:t>paz es algo deseado pero raramente experimentado. </a:t>
            </a:r>
            <a:endParaRPr lang="es-CL" sz="2800" b="1" dirty="0" smtClean="0">
              <a:effectLst>
                <a:outerShdw blurRad="38100" dist="38100" dir="2700000" algn="tl">
                  <a:srgbClr val="000000">
                    <a:alpha val="43137"/>
                  </a:srgbClr>
                </a:outerShdw>
              </a:effectLst>
            </a:endParaRPr>
          </a:p>
          <a:p>
            <a:r>
              <a:rPr lang="es-CL" sz="2800" b="1" dirty="0" smtClean="0">
                <a:effectLst>
                  <a:outerShdw blurRad="38100" dist="38100" dir="2700000" algn="tl">
                    <a:srgbClr val="000000">
                      <a:alpha val="43137"/>
                    </a:srgbClr>
                  </a:outerShdw>
                </a:effectLst>
              </a:rPr>
              <a:t>Pero </a:t>
            </a:r>
            <a:r>
              <a:rPr lang="es-CL" sz="2800" b="1" dirty="0">
                <a:effectLst>
                  <a:outerShdw blurRad="38100" dist="38100" dir="2700000" algn="tl">
                    <a:srgbClr val="000000">
                      <a:alpha val="43137"/>
                    </a:srgbClr>
                  </a:outerShdw>
                </a:effectLst>
              </a:rPr>
              <a:t>la paz es el mensaje de Cristo. </a:t>
            </a:r>
            <a:endParaRPr lang="es-CL" sz="2800" b="1" dirty="0" smtClean="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08030" y="1143000"/>
            <a:ext cx="6858000" cy="4572000"/>
          </a:xfrm>
          <a:prstGeom prst="rect">
            <a:avLst/>
          </a:prstGeom>
        </p:spPr>
      </p:pic>
    </p:spTree>
    <p:extLst>
      <p:ext uri="{BB962C8B-B14F-4D97-AF65-F5344CB8AC3E}">
        <p14:creationId xmlns:p14="http://schemas.microsoft.com/office/powerpoint/2010/main" val="2747541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420349" cy="6876143"/>
          </a:xfrm>
          <a:prstGeom prst="rect">
            <a:avLst/>
          </a:prstGeom>
        </p:spPr>
      </p:pic>
      <p:sp>
        <p:nvSpPr>
          <p:cNvPr id="3" name="Content Placeholder 2"/>
          <p:cNvSpPr>
            <a:spLocks noGrp="1"/>
          </p:cNvSpPr>
          <p:nvPr>
            <p:ph idx="1"/>
          </p:nvPr>
        </p:nvSpPr>
        <p:spPr>
          <a:xfrm>
            <a:off x="8836479" y="0"/>
            <a:ext cx="3355521" cy="6858000"/>
          </a:xfrm>
          <a:solidFill>
            <a:schemeClr val="accent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r>
              <a:rPr lang="es-CL" b="1" dirty="0">
                <a:effectLst>
                  <a:outerShdw blurRad="38100" dist="38100" dir="2700000" algn="tl">
                    <a:srgbClr val="000000">
                      <a:alpha val="43137"/>
                    </a:srgbClr>
                  </a:outerShdw>
                </a:effectLst>
              </a:rPr>
              <a:t>Jesús dijo a sus discípulos antes de su crucifixión: "La paz os dejo, mi paz os doy" (Juan 14: 7). </a:t>
            </a:r>
          </a:p>
          <a:p>
            <a:r>
              <a:rPr lang="es-CL" b="1" dirty="0">
                <a:effectLst>
                  <a:outerShdw blurRad="38100" dist="38100" dir="2700000" algn="tl">
                    <a:srgbClr val="000000">
                      <a:alpha val="43137"/>
                    </a:srgbClr>
                  </a:outerShdw>
                </a:effectLst>
              </a:rPr>
              <a:t>El apóstol Pablo predicó: "La paz de Dios, que sobrepasa todo entendimiento, mantendrá vuestros corazones y vuestras mentes por medio de Jesucristo" (Filipenses 4: 7).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Se </a:t>
            </a:r>
            <a:r>
              <a:rPr lang="es-CL" b="1" dirty="0">
                <a:effectLst>
                  <a:outerShdw blurRad="38100" dist="38100" dir="2700000" algn="tl">
                    <a:srgbClr val="000000">
                      <a:alpha val="43137"/>
                    </a:srgbClr>
                  </a:outerShdw>
                </a:effectLst>
              </a:rPr>
              <a:t>supone que nuestra fe cristiana nos </a:t>
            </a:r>
            <a:r>
              <a:rPr lang="es-CL" b="1" dirty="0" smtClean="0">
                <a:effectLst>
                  <a:outerShdw blurRad="38100" dist="38100" dir="2700000" algn="tl">
                    <a:srgbClr val="000000">
                      <a:alpha val="43137"/>
                    </a:srgbClr>
                  </a:outerShdw>
                </a:effectLst>
              </a:rPr>
              <a:t>debe traer paz</a:t>
            </a:r>
            <a:r>
              <a:rPr lang="es-CL" b="1" dirty="0">
                <a:effectLst>
                  <a:outerShdw blurRad="38100" dist="38100" dir="2700000" algn="tl">
                    <a:srgbClr val="000000">
                      <a:alpha val="43137"/>
                    </a:srgbClr>
                  </a:outerShdw>
                </a:effectLst>
              </a:rPr>
              <a:t>, pero aun cuando creemos en Cristo, rara vez experimentamos esta paz.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a:t>
            </a:r>
            <a:r>
              <a:rPr lang="es-CL" b="1" dirty="0">
                <a:effectLst>
                  <a:outerShdw blurRad="38100" dist="38100" dir="2700000" algn="tl">
                    <a:srgbClr val="000000">
                      <a:alpha val="43137"/>
                    </a:srgbClr>
                  </a:outerShdw>
                </a:effectLst>
              </a:rPr>
              <a:t>Qué </a:t>
            </a:r>
            <a:r>
              <a:rPr lang="es-CL" b="1" dirty="0" smtClean="0">
                <a:effectLst>
                  <a:outerShdw blurRad="38100" dist="38100" dir="2700000" algn="tl">
                    <a:srgbClr val="000000">
                      <a:alpha val="43137"/>
                    </a:srgbClr>
                  </a:outerShdw>
                </a:effectLst>
              </a:rPr>
              <a:t>nos pasa?</a:t>
            </a:r>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a:p>
            <a:endParaRPr lang="es-CL" b="1" i="1" dirty="0">
              <a:effectLst>
                <a:outerShdw blurRad="38100" dist="38100" dir="2700000" algn="tl">
                  <a:srgbClr val="000000">
                    <a:alpha val="43137"/>
                  </a:srgbClr>
                </a:outerShdw>
              </a:effectLst>
            </a:endParaRPr>
          </a:p>
          <a:p>
            <a:endParaRPr lang="es-CL" dirty="0"/>
          </a:p>
        </p:txBody>
      </p:sp>
    </p:spTree>
    <p:extLst>
      <p:ext uri="{BB962C8B-B14F-4D97-AF65-F5344CB8AC3E}">
        <p14:creationId xmlns:p14="http://schemas.microsoft.com/office/powerpoint/2010/main" val="3265191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napcache.boston.com/universal/site_graphics/blogs/bigpicture/chile_03_02/c02_224509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9164114" y="740230"/>
            <a:ext cx="2732313" cy="4675842"/>
          </a:xfrm>
        </p:spPr>
        <p:style>
          <a:lnRef idx="3">
            <a:schemeClr val="lt1"/>
          </a:lnRef>
          <a:fillRef idx="1">
            <a:schemeClr val="dk1"/>
          </a:fillRef>
          <a:effectRef idx="1">
            <a:schemeClr val="dk1"/>
          </a:effectRef>
          <a:fontRef idx="minor">
            <a:schemeClr val="lt1"/>
          </a:fontRef>
        </p:style>
        <p:txBody>
          <a:bodyPr>
            <a:normAutofit/>
          </a:bodyPr>
          <a:lstStyle/>
          <a:p>
            <a:r>
              <a:rPr lang="es-CL" b="1" dirty="0" smtClean="0">
                <a:effectLst>
                  <a:outerShdw blurRad="38100" dist="38100" dir="2700000" algn="tl">
                    <a:srgbClr val="000000">
                      <a:alpha val="43137"/>
                    </a:srgbClr>
                  </a:outerShdw>
                </a:effectLst>
              </a:rPr>
              <a:t>Estamos edificando </a:t>
            </a:r>
            <a:r>
              <a:rPr lang="es-CL" b="1" dirty="0">
                <a:effectLst>
                  <a:outerShdw blurRad="38100" dist="38100" dir="2700000" algn="tl">
                    <a:srgbClr val="000000">
                      <a:alpha val="43137"/>
                    </a:srgbClr>
                  </a:outerShdw>
                </a:effectLst>
              </a:rPr>
              <a:t>la torre de la felicidad por afuera de nosotros mismos,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Estamos construyendo</a:t>
            </a:r>
            <a:r>
              <a:rPr lang="es-CL" b="1" dirty="0" smtClean="0">
                <a:effectLst>
                  <a:outerShdw blurRad="38100" dist="38100" dir="2700000" algn="tl">
                    <a:srgbClr val="000000">
                      <a:alpha val="43137"/>
                    </a:srgbClr>
                  </a:outerShdw>
                </a:effectLst>
              </a:rPr>
              <a:t> </a:t>
            </a:r>
            <a:r>
              <a:rPr lang="es-CL" b="1" dirty="0">
                <a:effectLst>
                  <a:outerShdw blurRad="38100" dist="38100" dir="2700000" algn="tl">
                    <a:srgbClr val="000000">
                      <a:alpha val="43137"/>
                    </a:srgbClr>
                  </a:outerShdw>
                </a:effectLst>
              </a:rPr>
              <a:t>una casa en un lugar que constantemente es sacudido por terremotos.</a:t>
            </a:r>
          </a:p>
          <a:p>
            <a:endParaRPr lang="es-CL" dirty="0"/>
          </a:p>
        </p:txBody>
      </p:sp>
    </p:spTree>
    <p:extLst>
      <p:ext uri="{BB962C8B-B14F-4D97-AF65-F5344CB8AC3E}">
        <p14:creationId xmlns:p14="http://schemas.microsoft.com/office/powerpoint/2010/main" val="3032823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 you want to see an angel?” / Православие.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19341" cy="7182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70023" y="5586153"/>
            <a:ext cx="6217920" cy="8146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L"/>
          </a:p>
        </p:txBody>
      </p:sp>
      <p:sp>
        <p:nvSpPr>
          <p:cNvPr id="3" name="Marcador de contenido 2"/>
          <p:cNvSpPr>
            <a:spLocks noGrp="1"/>
          </p:cNvSpPr>
          <p:nvPr>
            <p:ph idx="1"/>
          </p:nvPr>
        </p:nvSpPr>
        <p:spPr>
          <a:xfrm>
            <a:off x="4937760" y="482140"/>
            <a:ext cx="6899564" cy="5918660"/>
          </a:xfrm>
        </p:spPr>
        <p:txBody>
          <a:bodyPr>
            <a:normAutofit lnSpcReduction="10000"/>
          </a:bodyPr>
          <a:lstStyle/>
          <a:p>
            <a:r>
              <a:rPr lang="es-CL" b="1" dirty="0">
                <a:solidFill>
                  <a:schemeClr val="bg1"/>
                </a:solidFill>
                <a:effectLst>
                  <a:outerShdw blurRad="38100" dist="38100" dir="2700000" algn="tl">
                    <a:srgbClr val="000000">
                      <a:alpha val="43137"/>
                    </a:srgbClr>
                  </a:outerShdw>
                </a:effectLst>
              </a:rPr>
              <a:t>La felicidad se encuentra dentro de nosotros mismos, y bienaventurado es el hombre que ha comprendido esto</a:t>
            </a:r>
            <a:r>
              <a:rPr lang="es-CL" b="1" dirty="0" smtClean="0">
                <a:solidFill>
                  <a:schemeClr val="bg1"/>
                </a:solidFill>
                <a:effectLst>
                  <a:outerShdw blurRad="38100" dist="38100" dir="2700000" algn="tl">
                    <a:srgbClr val="000000">
                      <a:alpha val="43137"/>
                    </a:srgbClr>
                  </a:outerShdw>
                </a:effectLst>
              </a:rPr>
              <a:t>.</a:t>
            </a:r>
          </a:p>
          <a:p>
            <a:pPr marL="0" indent="0">
              <a:buNone/>
            </a:pPr>
            <a:endParaRPr lang="es-CL" b="1" dirty="0">
              <a:solidFill>
                <a:schemeClr val="bg1"/>
              </a:solidFill>
              <a:effectLst>
                <a:outerShdw blurRad="38100" dist="38100" dir="2700000" algn="tl">
                  <a:srgbClr val="000000">
                    <a:alpha val="43137"/>
                  </a:srgbClr>
                </a:outerShdw>
              </a:effectLst>
            </a:endParaRPr>
          </a:p>
          <a:p>
            <a:r>
              <a:rPr lang="es-CL" b="1" dirty="0">
                <a:solidFill>
                  <a:schemeClr val="bg1"/>
                </a:solidFill>
                <a:effectLst>
                  <a:outerShdw blurRad="38100" dist="38100" dir="2700000" algn="tl">
                    <a:srgbClr val="000000">
                      <a:alpha val="43137"/>
                    </a:srgbClr>
                  </a:outerShdw>
                </a:effectLst>
              </a:rPr>
              <a:t>La felicidad es un corazón puro, pues tal corazón se convierte en el trono de Dios. </a:t>
            </a:r>
            <a:endParaRPr lang="es-CL" b="1" dirty="0" smtClean="0">
              <a:solidFill>
                <a:schemeClr val="bg1"/>
              </a:solidFill>
              <a:effectLst>
                <a:outerShdw blurRad="38100" dist="38100" dir="2700000" algn="tl">
                  <a:srgbClr val="000000">
                    <a:alpha val="43137"/>
                  </a:srgbClr>
                </a:outerShdw>
              </a:effectLst>
            </a:endParaRPr>
          </a:p>
          <a:p>
            <a:endParaRPr lang="es-CL" b="1" dirty="0" smtClean="0">
              <a:solidFill>
                <a:schemeClr val="bg1"/>
              </a:solidFill>
              <a:effectLst>
                <a:outerShdw blurRad="38100" dist="38100" dir="2700000" algn="tl">
                  <a:srgbClr val="000000">
                    <a:alpha val="43137"/>
                  </a:srgbClr>
                </a:outerShdw>
              </a:effectLst>
            </a:endParaRPr>
          </a:p>
          <a:p>
            <a:r>
              <a:rPr lang="es-CL" b="1" dirty="0" smtClean="0">
                <a:solidFill>
                  <a:schemeClr val="bg1"/>
                </a:solidFill>
                <a:effectLst>
                  <a:outerShdw blurRad="38100" dist="38100" dir="2700000" algn="tl">
                    <a:srgbClr val="000000">
                      <a:alpha val="43137"/>
                    </a:srgbClr>
                  </a:outerShdw>
                </a:effectLst>
              </a:rPr>
              <a:t>Así </a:t>
            </a:r>
            <a:r>
              <a:rPr lang="es-CL" b="1" dirty="0">
                <a:solidFill>
                  <a:schemeClr val="bg1"/>
                </a:solidFill>
                <a:effectLst>
                  <a:outerShdw blurRad="38100" dist="38100" dir="2700000" algn="tl">
                    <a:srgbClr val="000000">
                      <a:alpha val="43137"/>
                    </a:srgbClr>
                  </a:outerShdw>
                </a:effectLst>
              </a:rPr>
              <a:t>dice Cristo de los que tienen un corazón puro: “Habitaré en ellos y caminaré en ellos, y seré su Dios y ellos serán mi pueblo.” (2 </a:t>
            </a:r>
            <a:r>
              <a:rPr lang="es-CL" b="1" dirty="0" err="1">
                <a:solidFill>
                  <a:schemeClr val="bg1"/>
                </a:solidFill>
                <a:effectLst>
                  <a:outerShdw blurRad="38100" dist="38100" dir="2700000" algn="tl">
                    <a:srgbClr val="000000">
                      <a:alpha val="43137"/>
                    </a:srgbClr>
                  </a:outerShdw>
                </a:effectLst>
              </a:rPr>
              <a:t>Cor</a:t>
            </a:r>
            <a:r>
              <a:rPr lang="es-CL" b="1" dirty="0">
                <a:solidFill>
                  <a:schemeClr val="bg1"/>
                </a:solidFill>
                <a:effectLst>
                  <a:outerShdw blurRad="38100" dist="38100" dir="2700000" algn="tl">
                    <a:srgbClr val="000000">
                      <a:alpha val="43137"/>
                    </a:srgbClr>
                  </a:outerShdw>
                </a:effectLst>
              </a:rPr>
              <a:t>. 6:16) </a:t>
            </a:r>
            <a:endParaRPr lang="es-CL" b="1" dirty="0" smtClean="0">
              <a:solidFill>
                <a:schemeClr val="bg1"/>
              </a:solidFill>
              <a:effectLst>
                <a:outerShdw blurRad="38100" dist="38100" dir="2700000" algn="tl">
                  <a:srgbClr val="000000">
                    <a:alpha val="43137"/>
                  </a:srgbClr>
                </a:outerShdw>
              </a:effectLst>
            </a:endParaRPr>
          </a:p>
          <a:p>
            <a:endParaRPr lang="es-CL" b="1" dirty="0" smtClean="0">
              <a:solidFill>
                <a:schemeClr val="bg1"/>
              </a:solidFill>
              <a:effectLst>
                <a:outerShdw blurRad="38100" dist="38100" dir="2700000" algn="tl">
                  <a:srgbClr val="000000">
                    <a:alpha val="43137"/>
                  </a:srgbClr>
                </a:outerShdw>
              </a:effectLst>
            </a:endParaRPr>
          </a:p>
          <a:p>
            <a:r>
              <a:rPr lang="es-CL" b="1" dirty="0" smtClean="0">
                <a:solidFill>
                  <a:schemeClr val="bg1"/>
                </a:solidFill>
                <a:effectLst>
                  <a:outerShdw blurRad="38100" dist="38100" dir="2700000" algn="tl">
                    <a:srgbClr val="000000">
                      <a:alpha val="43137"/>
                    </a:srgbClr>
                  </a:outerShdw>
                </a:effectLst>
              </a:rPr>
              <a:t>¿</a:t>
            </a:r>
            <a:r>
              <a:rPr lang="es-CL" b="1" dirty="0">
                <a:solidFill>
                  <a:schemeClr val="bg1"/>
                </a:solidFill>
                <a:effectLst>
                  <a:outerShdw blurRad="38100" dist="38100" dir="2700000" algn="tl">
                    <a:srgbClr val="000000">
                      <a:alpha val="43137"/>
                    </a:srgbClr>
                  </a:outerShdw>
                </a:effectLst>
              </a:rPr>
              <a:t>Qué podrá faltarles? ¡Nada, nada en absoluto! Pues ellos poseen el más grande bien en sus corazones: ¡Dios mismo! </a:t>
            </a:r>
          </a:p>
          <a:p>
            <a:endParaRPr lang="es-CL" b="1" dirty="0" smtClean="0">
              <a:solidFill>
                <a:schemeClr val="bg1"/>
              </a:solidFill>
              <a:effectLst>
                <a:outerShdw blurRad="38100" dist="38100" dir="2700000" algn="tl">
                  <a:srgbClr val="000000">
                    <a:alpha val="43137"/>
                  </a:srgbClr>
                </a:outerShdw>
              </a:effectLst>
            </a:endParaRPr>
          </a:p>
          <a:p>
            <a:r>
              <a:rPr lang="es-CL" b="1" dirty="0" smtClean="0">
                <a:solidFill>
                  <a:schemeClr val="bg1"/>
                </a:solidFill>
                <a:effectLst>
                  <a:outerShdw blurRad="38100" dist="38100" dir="2700000" algn="tl">
                    <a:srgbClr val="000000">
                      <a:alpha val="43137"/>
                    </a:srgbClr>
                  </a:outerShdw>
                </a:effectLst>
              </a:rPr>
              <a:t>San </a:t>
            </a:r>
            <a:r>
              <a:rPr lang="es-CL" b="1" dirty="0">
                <a:solidFill>
                  <a:schemeClr val="bg1"/>
                </a:solidFill>
                <a:effectLst>
                  <a:outerShdw blurRad="38100" dist="38100" dir="2700000" algn="tl">
                    <a:srgbClr val="000000">
                      <a:alpha val="43137"/>
                    </a:srgbClr>
                  </a:outerShdw>
                </a:effectLst>
              </a:rPr>
              <a:t>Nectarios de </a:t>
            </a:r>
            <a:r>
              <a:rPr lang="es-CL" b="1" dirty="0" err="1">
                <a:solidFill>
                  <a:schemeClr val="bg1"/>
                </a:solidFill>
                <a:effectLst>
                  <a:outerShdw blurRad="38100" dist="38100" dir="2700000" algn="tl">
                    <a:srgbClr val="000000">
                      <a:alpha val="43137"/>
                    </a:srgbClr>
                  </a:outerShdw>
                </a:effectLst>
              </a:rPr>
              <a:t>Aegina</a:t>
            </a:r>
            <a:r>
              <a:rPr lang="es-CL" b="1" dirty="0">
                <a:solidFill>
                  <a:schemeClr val="bg1"/>
                </a:solidFill>
                <a:effectLst>
                  <a:outerShdw blurRad="38100" dist="38100" dir="2700000" algn="tl">
                    <a:srgbClr val="000000">
                      <a:alpha val="43137"/>
                    </a:srgbClr>
                  </a:outerShdw>
                </a:effectLst>
              </a:rPr>
              <a:t>. Camino a la Felicidad</a:t>
            </a:r>
            <a:r>
              <a:rPr lang="es-CL" b="1" dirty="0" smtClean="0">
                <a:solidFill>
                  <a:schemeClr val="bg1"/>
                </a:solidFill>
                <a:effectLst>
                  <a:outerShdw blurRad="38100" dist="38100" dir="2700000" algn="tl">
                    <a:srgbClr val="000000">
                      <a:alpha val="43137"/>
                    </a:srgbClr>
                  </a:outerShdw>
                </a:effectLst>
              </a:rPr>
              <a:t>. </a:t>
            </a:r>
            <a:endParaRPr lang="es-CL" b="1" dirty="0">
              <a:solidFill>
                <a:schemeClr val="bg1"/>
              </a:solidFill>
              <a:effectLst>
                <a:outerShdw blurRad="38100" dist="38100" dir="2700000" algn="tl">
                  <a:srgbClr val="000000">
                    <a:alpha val="43137"/>
                  </a:srgbClr>
                </a:outerShdw>
              </a:effectLst>
            </a:endParaRPr>
          </a:p>
          <a:p>
            <a:endParaRPr lang="es-CL" dirty="0">
              <a:solidFill>
                <a:schemeClr val="bg1"/>
              </a:solidFill>
            </a:endParaRPr>
          </a:p>
        </p:txBody>
      </p:sp>
    </p:spTree>
    <p:extLst>
      <p:ext uri="{BB962C8B-B14F-4D97-AF65-F5344CB8AC3E}">
        <p14:creationId xmlns:p14="http://schemas.microsoft.com/office/powerpoint/2010/main" val="1042584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168513"/>
            <a:ext cx="9404723" cy="1400530"/>
          </a:xfrm>
        </p:spPr>
        <p:txBody>
          <a:bodyPr/>
          <a:lstStyle/>
          <a:p>
            <a:r>
              <a:rPr lang="es-CL" sz="9600" b="1" dirty="0" smtClean="0">
                <a:effectLst>
                  <a:outerShdw blurRad="38100" dist="38100" dir="2700000" algn="tl">
                    <a:srgbClr val="000000">
                      <a:alpha val="43137"/>
                    </a:srgbClr>
                  </a:outerShdw>
                </a:effectLst>
              </a:rPr>
              <a:t>Paz</a:t>
            </a:r>
            <a:endParaRPr lang="es-CL" sz="96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46111" y="1704967"/>
            <a:ext cx="6421954" cy="4444313"/>
          </a:xfrm>
        </p:spPr>
        <p:txBody>
          <a:bodyPr>
            <a:noAutofit/>
          </a:bodyPr>
          <a:lstStyle/>
          <a:p>
            <a:r>
              <a:rPr lang="es-CL" sz="2800" b="1" dirty="0">
                <a:effectLst>
                  <a:outerShdw blurRad="38100" dist="38100" dir="2700000" algn="tl">
                    <a:srgbClr val="000000">
                      <a:alpha val="43137"/>
                    </a:srgbClr>
                  </a:outerShdw>
                </a:effectLst>
              </a:rPr>
              <a:t>El alma que ama a Dios tiene su reposo en Dios y en Dios solamente. </a:t>
            </a:r>
            <a:endParaRPr lang="es-CL" sz="2800" b="1" dirty="0" smtClean="0">
              <a:effectLst>
                <a:outerShdw blurRad="38100" dist="38100" dir="2700000" algn="tl">
                  <a:srgbClr val="000000">
                    <a:alpha val="43137"/>
                  </a:srgbClr>
                </a:outerShdw>
              </a:effectLst>
            </a:endParaRPr>
          </a:p>
          <a:p>
            <a:endParaRPr lang="es-CL" sz="2800" b="1" dirty="0" smtClean="0">
              <a:effectLst>
                <a:outerShdw blurRad="38100" dist="38100" dir="2700000" algn="tl">
                  <a:srgbClr val="000000">
                    <a:alpha val="43137"/>
                  </a:srgbClr>
                </a:outerShdw>
              </a:effectLst>
            </a:endParaRPr>
          </a:p>
          <a:p>
            <a:r>
              <a:rPr lang="es-CL" sz="2800" b="1" dirty="0" smtClean="0">
                <a:effectLst>
                  <a:outerShdw blurRad="38100" dist="38100" dir="2700000" algn="tl">
                    <a:srgbClr val="000000">
                      <a:alpha val="43137"/>
                    </a:srgbClr>
                  </a:outerShdw>
                </a:effectLst>
              </a:rPr>
              <a:t>En </a:t>
            </a:r>
            <a:r>
              <a:rPr lang="es-CL" sz="2800" b="1" dirty="0">
                <a:effectLst>
                  <a:outerShdw blurRad="38100" dist="38100" dir="2700000" algn="tl">
                    <a:srgbClr val="000000">
                      <a:alpha val="43137"/>
                    </a:srgbClr>
                  </a:outerShdw>
                </a:effectLst>
              </a:rPr>
              <a:t>todos los caminos que los hombres recorren en el mundo, no obtienen la paz hasta que comienzan a confiar en Dios. </a:t>
            </a:r>
          </a:p>
          <a:p>
            <a:endParaRPr lang="es-CL" sz="2800" b="1" dirty="0" smtClean="0">
              <a:effectLst>
                <a:outerShdw blurRad="38100" dist="38100" dir="2700000" algn="tl">
                  <a:srgbClr val="000000">
                    <a:alpha val="43137"/>
                  </a:srgbClr>
                </a:outerShdw>
              </a:effectLst>
            </a:endParaRPr>
          </a:p>
          <a:p>
            <a:r>
              <a:rPr lang="es-CL" sz="2800" b="1" dirty="0" smtClean="0">
                <a:effectLst>
                  <a:outerShdw blurRad="38100" dist="38100" dir="2700000" algn="tl">
                    <a:srgbClr val="000000">
                      <a:alpha val="43137"/>
                    </a:srgbClr>
                  </a:outerShdw>
                </a:effectLst>
              </a:rPr>
              <a:t>(</a:t>
            </a:r>
            <a:r>
              <a:rPr lang="es-CL" sz="2800" b="1" dirty="0">
                <a:effectLst>
                  <a:outerShdw blurRad="38100" dist="38100" dir="2700000" algn="tl">
                    <a:srgbClr val="000000">
                      <a:alpha val="43137"/>
                    </a:srgbClr>
                  </a:outerShdw>
                </a:effectLst>
              </a:rPr>
              <a:t>San Isaac el Sirio. Homilía 56, 89)</a:t>
            </a:r>
          </a:p>
        </p:txBody>
      </p:sp>
      <p:pic>
        <p:nvPicPr>
          <p:cNvPr id="4098" name="Picture 2" descr="http://vultus.stblogs.org/0609SEphr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416" y="-12838"/>
            <a:ext cx="4938584" cy="687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13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effectLst>
                  <a:outerShdw blurRad="38100" dist="38100" dir="2700000" algn="tl">
                    <a:srgbClr val="000000">
                      <a:alpha val="43137"/>
                    </a:srgbClr>
                  </a:outerShdw>
                </a:effectLst>
              </a:rPr>
              <a:t>Verdad </a:t>
            </a:r>
            <a:endParaRPr lang="es-CL"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220993" y="890075"/>
            <a:ext cx="5790185" cy="4864442"/>
          </a:xfrm>
        </p:spPr>
        <p:txBody>
          <a:bodyPr>
            <a:normAutofit/>
          </a:bodyPr>
          <a:lstStyle/>
          <a:p>
            <a:endParaRPr lang="es-CL" b="1" dirty="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La </a:t>
            </a:r>
            <a:r>
              <a:rPr lang="es-CL" b="1" dirty="0">
                <a:effectLst>
                  <a:outerShdw blurRad="38100" dist="38100" dir="2700000" algn="tl">
                    <a:srgbClr val="000000">
                      <a:alpha val="43137"/>
                    </a:srgbClr>
                  </a:outerShdw>
                </a:effectLst>
              </a:rPr>
              <a:t>verdad no es un pensamiento, ni una palabra, ni una relación entre las cosas, ni una ley.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La </a:t>
            </a:r>
            <a:r>
              <a:rPr lang="es-CL" b="1" dirty="0">
                <a:effectLst>
                  <a:outerShdw blurRad="38100" dist="38100" dir="2700000" algn="tl">
                    <a:srgbClr val="000000">
                      <a:alpha val="43137"/>
                    </a:srgbClr>
                  </a:outerShdw>
                </a:effectLst>
              </a:rPr>
              <a:t>verdad es una persona.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Es </a:t>
            </a:r>
            <a:r>
              <a:rPr lang="es-CL" b="1" dirty="0">
                <a:effectLst>
                  <a:outerShdw blurRad="38100" dist="38100" dir="2700000" algn="tl">
                    <a:srgbClr val="000000">
                      <a:alpha val="43137"/>
                    </a:srgbClr>
                  </a:outerShdw>
                </a:effectLst>
              </a:rPr>
              <a:t>un ser que supera a todos los seres y da vida a todo. </a:t>
            </a:r>
            <a:endParaRPr lang="es-CL" b="1" dirty="0" smtClean="0">
              <a:effectLst>
                <a:outerShdw blurRad="38100" dist="38100" dir="2700000" algn="tl">
                  <a:srgbClr val="000000">
                    <a:alpha val="43137"/>
                  </a:srgbClr>
                </a:outerShdw>
              </a:effectLst>
            </a:endParaRPr>
          </a:p>
          <a:p>
            <a:r>
              <a:rPr lang="es-CL" b="1" dirty="0" smtClean="0">
                <a:effectLst>
                  <a:outerShdw blurRad="38100" dist="38100" dir="2700000" algn="tl">
                    <a:srgbClr val="000000">
                      <a:alpha val="43137"/>
                    </a:srgbClr>
                  </a:outerShdw>
                </a:effectLst>
              </a:rPr>
              <a:t>Si </a:t>
            </a:r>
            <a:r>
              <a:rPr lang="es-CL" b="1" dirty="0">
                <a:effectLst>
                  <a:outerShdw blurRad="38100" dist="38100" dir="2700000" algn="tl">
                    <a:srgbClr val="000000">
                      <a:alpha val="43137"/>
                    </a:srgbClr>
                  </a:outerShdw>
                </a:effectLst>
              </a:rPr>
              <a:t>buscas la verdad con amor y por causa del amor, ella te revelará la luz de su rostro en tanto puedas soportarla sin arder. </a:t>
            </a:r>
          </a:p>
          <a:p>
            <a:r>
              <a:rPr lang="es-CL" b="1" dirty="0">
                <a:effectLst>
                  <a:outerShdw blurRad="38100" dist="38100" dir="2700000" algn="tl">
                    <a:srgbClr val="000000">
                      <a:alpha val="43137"/>
                    </a:srgbClr>
                  </a:outerShdw>
                </a:effectLst>
              </a:rPr>
              <a:t>(San Nicolás de Serbia. Pensamientos acerca del Bien y el Mal</a:t>
            </a:r>
            <a:r>
              <a:rPr lang="es-CL" b="1" dirty="0" smtClean="0">
                <a:effectLst>
                  <a:outerShdw blurRad="38100" dist="38100" dir="2700000" algn="tl">
                    <a:srgbClr val="000000">
                      <a:alpha val="43137"/>
                    </a:srgbClr>
                  </a:outerShdw>
                </a:effectLst>
              </a:rPr>
              <a:t>.)</a:t>
            </a:r>
            <a:endParaRPr lang="es-CL" b="1" dirty="0">
              <a:effectLst>
                <a:outerShdw blurRad="38100" dist="38100" dir="2700000" algn="tl">
                  <a:srgbClr val="000000">
                    <a:alpha val="43137"/>
                  </a:srgbClr>
                </a:outerShdw>
              </a:effectLst>
            </a:endParaRPr>
          </a:p>
        </p:txBody>
      </p:sp>
      <p:pic>
        <p:nvPicPr>
          <p:cNvPr id="6146" name="Picture 2" descr="http://www.stnicholascenter.org/media/images/o/other-z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8" y="1383958"/>
            <a:ext cx="2963975" cy="37049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blogs.ancientfaith.com/orthodoxbridge/wp-content/uploads/sites/27/2011/07/jesus-christ-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1913" y="1383958"/>
            <a:ext cx="2857500"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8995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644</TotalTime>
  <Words>1954</Words>
  <Application>Microsoft Office PowerPoint</Application>
  <PresentationFormat>Widescreen</PresentationFormat>
  <Paragraphs>113</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Century Gothic</vt:lpstr>
      <vt:lpstr>Wingdings 3</vt:lpstr>
      <vt:lpstr>Ion</vt:lpstr>
      <vt:lpstr>Espiritualidad Cristiana Ortodoxa</vt:lpstr>
      <vt:lpstr>¿Cómo fue tu día hoy?</vt:lpstr>
      <vt:lpstr>¿Qué buscamos HOY?</vt:lpstr>
      <vt:lpstr>Paz y Felicidad </vt:lpstr>
      <vt:lpstr>PowerPoint Presentation</vt:lpstr>
      <vt:lpstr>PowerPoint Presentation</vt:lpstr>
      <vt:lpstr>PowerPoint Presentation</vt:lpstr>
      <vt:lpstr>Paz</vt:lpstr>
      <vt:lpstr>Verdad </vt:lpstr>
      <vt:lpstr>¿Hay Más Verdades?</vt:lpstr>
      <vt:lpstr>¿Qué es entonces la Verdad? </vt:lpstr>
      <vt:lpstr>¿Cómo se relaciona Dios con nosotros?  </vt:lpstr>
      <vt:lpstr>PowerPoint Presentation</vt:lpstr>
      <vt:lpstr>PowerPoint Presentation</vt:lpstr>
      <vt:lpstr>¿Cómo llegar a conocer a Dios?  </vt:lpstr>
      <vt:lpstr>PowerPoint Presentation</vt:lpstr>
      <vt:lpstr>PowerPoint Presentation</vt:lpstr>
      <vt:lpstr>PowerPoint Presentation</vt:lpstr>
      <vt:lpstr>PowerPoint Presentation</vt:lpstr>
      <vt:lpstr>¿Cómo nos relacionamos con Dios?  </vt:lpstr>
      <vt:lpstr>PowerPoint Presentation</vt:lpstr>
      <vt:lpstr>PowerPoint Presentation</vt:lpstr>
      <vt:lpstr>PowerPoint Presentation</vt:lpstr>
      <vt:lpstr>PowerPoint Presentation</vt:lpstr>
      <vt:lpstr>PowerPoint Presentation</vt:lpstr>
      <vt:lpstr>Dios cuida de  cada uno  </vt:lpstr>
      <vt:lpstr>PowerPoint Presentation</vt:lpstr>
      <vt:lpstr>PowerPoint Presentation</vt:lpstr>
      <vt:lpstr>Los que han conocido a Dios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Espiritualidad Cristiana Ortodoxa</dc:title>
  <dc:creator>francisco salvador</dc:creator>
  <cp:lastModifiedBy>francisco salvador</cp:lastModifiedBy>
  <cp:revision>35</cp:revision>
  <dcterms:created xsi:type="dcterms:W3CDTF">2016-05-10T18:56:28Z</dcterms:created>
  <dcterms:modified xsi:type="dcterms:W3CDTF">2020-05-04T23:01:56Z</dcterms:modified>
</cp:coreProperties>
</file>