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02" r:id="rId2"/>
    <p:sldId id="331" r:id="rId3"/>
    <p:sldId id="307" r:id="rId4"/>
    <p:sldId id="309" r:id="rId5"/>
    <p:sldId id="308" r:id="rId6"/>
    <p:sldId id="310" r:id="rId7"/>
    <p:sldId id="311" r:id="rId8"/>
    <p:sldId id="312" r:id="rId9"/>
    <p:sldId id="346" r:id="rId10"/>
    <p:sldId id="313" r:id="rId11"/>
    <p:sldId id="314" r:id="rId12"/>
    <p:sldId id="347" r:id="rId13"/>
    <p:sldId id="315" r:id="rId14"/>
    <p:sldId id="348" r:id="rId15"/>
    <p:sldId id="316" r:id="rId16"/>
    <p:sldId id="349" r:id="rId17"/>
    <p:sldId id="317" r:id="rId18"/>
    <p:sldId id="318" r:id="rId19"/>
    <p:sldId id="319" r:id="rId20"/>
    <p:sldId id="351" r:id="rId21"/>
    <p:sldId id="320" r:id="rId22"/>
    <p:sldId id="321" r:id="rId23"/>
    <p:sldId id="322" r:id="rId24"/>
    <p:sldId id="350" r:id="rId25"/>
    <p:sldId id="323" r:id="rId26"/>
    <p:sldId id="324" r:id="rId27"/>
    <p:sldId id="325" r:id="rId28"/>
    <p:sldId id="326" r:id="rId29"/>
    <p:sldId id="327" r:id="rId30"/>
    <p:sldId id="328" r:id="rId31"/>
    <p:sldId id="329" r:id="rId32"/>
    <p:sldId id="342" r:id="rId33"/>
    <p:sldId id="352" r:id="rId34"/>
    <p:sldId id="332" r:id="rId35"/>
    <p:sldId id="333" r:id="rId36"/>
    <p:sldId id="343" r:id="rId37"/>
    <p:sldId id="344" r:id="rId38"/>
    <p:sldId id="334" r:id="rId39"/>
    <p:sldId id="335" r:id="rId40"/>
    <p:sldId id="336" r:id="rId41"/>
    <p:sldId id="337" r:id="rId42"/>
    <p:sldId id="345" r:id="rId43"/>
    <p:sldId id="330" r:id="rId44"/>
    <p:sldId id="338" r:id="rId45"/>
    <p:sldId id="339" r:id="rId46"/>
    <p:sldId id="340" r:id="rId47"/>
    <p:sldId id="341" r:id="rId48"/>
    <p:sldId id="353" r:id="rId49"/>
    <p:sldId id="354" r:id="rId50"/>
    <p:sldId id="355" r:id="rId51"/>
    <p:sldId id="356" r:id="rId52"/>
    <p:sldId id="357" r:id="rId53"/>
    <p:sldId id="35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 salvador" initials="fs" lastIdx="1" clrIdx="0">
    <p:extLst>
      <p:ext uri="{19B8F6BF-5375-455C-9EA6-DF929625EA0E}">
        <p15:presenceInfo xmlns:p15="http://schemas.microsoft.com/office/powerpoint/2012/main" userId="27b889a8739d2c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28" autoAdjust="0"/>
    <p:restoredTop sz="94660"/>
  </p:normalViewPr>
  <p:slideViewPr>
    <p:cSldViewPr snapToGrid="0">
      <p:cViewPr varScale="1">
        <p:scale>
          <a:sx n="57" d="100"/>
          <a:sy n="57" d="100"/>
        </p:scale>
        <p:origin x="96" y="1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6/1/2020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6/1/2020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105130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elblogdemontaner.com/wp-content/uploads/2015/07/El-derecho-a-la-libert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234" y="0"/>
            <a:ext cx="1019776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0"/>
            <a:ext cx="3819525" cy="6858000"/>
          </a:xfrm>
        </p:spPr>
        <p:style>
          <a:lnRef idx="0">
            <a:schemeClr val="accent5"/>
          </a:lnRef>
          <a:fillRef idx="3">
            <a:schemeClr val="accent5"/>
          </a:fillRef>
          <a:effectRef idx="3">
            <a:schemeClr val="accent5"/>
          </a:effectRef>
          <a:fontRef idx="minor">
            <a:schemeClr val="lt1"/>
          </a:fontRef>
        </p:style>
        <p:txBody>
          <a:bodyPr>
            <a:normAutofit lnSpcReduction="10000"/>
          </a:bodyPr>
          <a:lstStyle/>
          <a:p>
            <a:r>
              <a:rPr lang="es-CL" b="1" dirty="0">
                <a:solidFill>
                  <a:schemeClr val="bg1"/>
                </a:solidFill>
                <a:effectLst>
                  <a:outerShdw blurRad="38100" dist="38100" dir="2700000" algn="tl">
                    <a:srgbClr val="000000">
                      <a:alpha val="43137"/>
                    </a:srgbClr>
                  </a:outerShdw>
                </a:effectLst>
              </a:rPr>
              <a:t>Solamente la fe que no termina del todo con esta existencia terrenal, nos da el poder de no encadenarnos a esta vida terrena; y por su causa no entrar en toda clase de bajeza, degradación y humillación. </a:t>
            </a:r>
          </a:p>
          <a:p>
            <a:r>
              <a:rPr lang="es-CL" b="1" dirty="0">
                <a:solidFill>
                  <a:schemeClr val="bg1"/>
                </a:solidFill>
                <a:effectLst>
                  <a:outerShdw blurRad="38100" dist="38100" dir="2700000" algn="tl">
                    <a:srgbClr val="000000">
                      <a:alpha val="43137"/>
                    </a:srgbClr>
                  </a:outerShdw>
                </a:effectLst>
              </a:rPr>
              <a:t>Solamente el hombre de fe profunda y sincera puede ser verdaderamente libre. </a:t>
            </a:r>
          </a:p>
          <a:p>
            <a:r>
              <a:rPr lang="es-CL" b="1" dirty="0">
                <a:solidFill>
                  <a:schemeClr val="bg1"/>
                </a:solidFill>
                <a:effectLst>
                  <a:outerShdw blurRad="38100" dist="38100" dir="2700000" algn="tl">
                    <a:srgbClr val="000000">
                      <a:alpha val="43137"/>
                    </a:srgbClr>
                  </a:outerShdw>
                </a:effectLst>
              </a:rPr>
              <a:t>La dependencia en el Señor Dios es la única dependencia que no degrada al hombre, ni lo convierte en un pobre sirviente; sino que, por el contrario, lo dignifica. </a:t>
            </a:r>
          </a:p>
          <a:p>
            <a:r>
              <a:rPr lang="es-CL" b="1" dirty="0">
                <a:solidFill>
                  <a:schemeClr val="bg1"/>
                </a:solidFill>
                <a:effectLst>
                  <a:outerShdw blurRad="38100" dist="38100" dir="2700000" algn="tl">
                    <a:srgbClr val="000000">
                      <a:alpha val="43137"/>
                    </a:srgbClr>
                  </a:outerShdw>
                </a:effectLst>
              </a:rPr>
              <a:t>(Mártir Alexander </a:t>
            </a:r>
            <a:r>
              <a:rPr lang="es-CL" b="1" dirty="0" err="1">
                <a:solidFill>
                  <a:schemeClr val="bg1"/>
                </a:solidFill>
                <a:effectLst>
                  <a:outerShdw blurRad="38100" dist="38100" dir="2700000" algn="tl">
                    <a:srgbClr val="000000">
                      <a:alpha val="43137"/>
                    </a:srgbClr>
                  </a:outerShdw>
                </a:effectLst>
              </a:rPr>
              <a:t>Medem</a:t>
            </a:r>
            <a:r>
              <a:rPr lang="es-CL" b="1" dirty="0">
                <a:solidFill>
                  <a:schemeClr val="bg1"/>
                </a:solidFill>
                <a:effectLst>
                  <a:outerShdw blurRad="38100" dist="38100" dir="2700000" algn="tl">
                    <a:srgbClr val="000000">
                      <a:alpha val="43137"/>
                    </a:srgbClr>
                  </a:outerShdw>
                </a:effectLst>
              </a:rPr>
              <a:t>. Carta a su Hijo. 1922) </a:t>
            </a:r>
          </a:p>
          <a:p>
            <a:endParaRPr lang="es-CL" dirty="0"/>
          </a:p>
        </p:txBody>
      </p:sp>
    </p:spTree>
    <p:extLst>
      <p:ext uri="{BB962C8B-B14F-4D97-AF65-F5344CB8AC3E}">
        <p14:creationId xmlns:p14="http://schemas.microsoft.com/office/powerpoint/2010/main" val="267015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memesconfe.files.wordpress.com/2013/09/esclavopecado.jpg?w=520"/>
          <p:cNvPicPr>
            <a:picLocks noChangeAspect="1" noChangeArrowheads="1"/>
          </p:cNvPicPr>
          <p:nvPr/>
        </p:nvPicPr>
        <p:blipFill rotWithShape="1">
          <a:blip r:embed="rId2">
            <a:extLst>
              <a:ext uri="{28A0092B-C50C-407E-A947-70E740481C1C}">
                <a14:useLocalDpi xmlns:a14="http://schemas.microsoft.com/office/drawing/2010/main" val="0"/>
              </a:ext>
            </a:extLst>
          </a:blip>
          <a:srcRect r="13937" b="18042"/>
          <a:stretch/>
        </p:blipFill>
        <p:spPr bwMode="auto">
          <a:xfrm>
            <a:off x="809759" y="0"/>
            <a:ext cx="1138224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1"/>
            <a:ext cx="5000625" cy="6857999"/>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400" b="1" dirty="0">
                <a:effectLst>
                  <a:outerShdw blurRad="38100" dist="38100" dir="2700000" algn="tl">
                    <a:srgbClr val="000000">
                      <a:alpha val="43137"/>
                    </a:srgbClr>
                  </a:outerShdw>
                </a:effectLst>
              </a:rPr>
              <a:t>Algunas personas entienden por la palabra “libertad” la capacidad de hacer cualquier cosa que uno quiera… La gente que tiene más, se permite a si misma entrar en la esclavitud de los pecados, las pasiones y las bajezas con más frecuencia que los que aparecen como fanáticos de la libertad externa, queriendo estirar las leyes tanto como sea posible. </a:t>
            </a:r>
          </a:p>
          <a:p>
            <a:r>
              <a:rPr lang="es-CL" sz="2400" b="1" dirty="0">
                <a:effectLst>
                  <a:outerShdw blurRad="38100" dist="38100" dir="2700000" algn="tl">
                    <a:srgbClr val="000000">
                      <a:alpha val="43137"/>
                    </a:srgbClr>
                  </a:outerShdw>
                </a:effectLst>
              </a:rPr>
              <a:t>Pero tal hombre utiliza la libertad externa solamente para agobiarse a si mismo más severamente con la esclavitud interior. </a:t>
            </a:r>
          </a:p>
          <a:p>
            <a:endParaRPr lang="es-CL" sz="2400" dirty="0"/>
          </a:p>
        </p:txBody>
      </p:sp>
    </p:spTree>
    <p:extLst>
      <p:ext uri="{BB962C8B-B14F-4D97-AF65-F5344CB8AC3E}">
        <p14:creationId xmlns:p14="http://schemas.microsoft.com/office/powerpoint/2010/main" val="392571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BA42A-54AD-4930-9FAC-19FA964E7C7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A89B82E1-6CB0-440A-B2F0-7B82E6DC3138}"/>
              </a:ext>
            </a:extLst>
          </p:cNvPr>
          <p:cNvSpPr>
            <a:spLocks noGrp="1"/>
          </p:cNvSpPr>
          <p:nvPr>
            <p:ph idx="1"/>
          </p:nvPr>
        </p:nvSpPr>
        <p:spPr>
          <a:xfrm>
            <a:off x="76200" y="0"/>
            <a:ext cx="4705351"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400" b="1" dirty="0">
                <a:effectLst>
                  <a:outerShdw blurRad="38100" dist="38100" dir="2700000" algn="tl">
                    <a:srgbClr val="000000">
                      <a:alpha val="43137"/>
                    </a:srgbClr>
                  </a:outerShdw>
                </a:effectLst>
              </a:rPr>
              <a:t>La verdadera libertad es la capacidad activa de un hombre que no está esclavizado al pecado, que no es asaltado por una conciencia condenatoria, a elegir lo mejor a la luz de la verdad de Dios, y a hacerlo realidad con ayuda del magnánimo poder de Dios. Esta es la libertad de la cual ni el cielo ni la tierra están restringidos. </a:t>
            </a:r>
          </a:p>
          <a:p>
            <a:r>
              <a:rPr lang="es-CL" sz="2400" b="1" dirty="0">
                <a:effectLst>
                  <a:outerShdw blurRad="38100" dist="38100" dir="2700000" algn="tl">
                    <a:srgbClr val="000000">
                      <a:alpha val="43137"/>
                    </a:srgbClr>
                  </a:outerShdw>
                </a:effectLst>
              </a:rPr>
              <a:t>(San </a:t>
            </a:r>
            <a:r>
              <a:rPr lang="es-CL" sz="2400" b="1" dirty="0" err="1">
                <a:effectLst>
                  <a:outerShdw blurRad="38100" dist="38100" dir="2700000" algn="tl">
                    <a:srgbClr val="000000">
                      <a:alpha val="43137"/>
                    </a:srgbClr>
                  </a:outerShdw>
                </a:effectLst>
              </a:rPr>
              <a:t>Filareto</a:t>
            </a:r>
            <a:r>
              <a:rPr lang="es-CL" sz="2400" b="1" dirty="0">
                <a:effectLst>
                  <a:outerShdw blurRad="38100" dist="38100" dir="2700000" algn="tl">
                    <a:srgbClr val="000000">
                      <a:alpha val="43137"/>
                    </a:srgbClr>
                  </a:outerShdw>
                </a:effectLst>
              </a:rPr>
              <a:t> de Moscú. Sermón del 25 de Junio, 1851) </a:t>
            </a:r>
          </a:p>
          <a:p>
            <a:endParaRPr lang="es-CL" sz="2400" dirty="0"/>
          </a:p>
        </p:txBody>
      </p:sp>
      <p:pic>
        <p:nvPicPr>
          <p:cNvPr id="1026" name="Picture 2" descr="A SLAVE TO SIN... - The Village Press">
            <a:extLst>
              <a:ext uri="{FF2B5EF4-FFF2-40B4-BE49-F238E27FC236}">
                <a16:creationId xmlns:a16="http://schemas.microsoft.com/office/drawing/2014/main" id="{D42CEDF6-E41D-49D0-80BC-19D6BD3D7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1" y="0"/>
            <a:ext cx="7394807"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76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contenido.com.mx/revista/wp-content/uploads/2014/11/estar-enamorado.jpg"/>
          <p:cNvPicPr>
            <a:picLocks noChangeAspect="1" noChangeArrowheads="1"/>
          </p:cNvPicPr>
          <p:nvPr/>
        </p:nvPicPr>
        <p:blipFill rotWithShape="1">
          <a:blip r:embed="rId2">
            <a:extLst>
              <a:ext uri="{28A0092B-C50C-407E-A947-70E740481C1C}">
                <a14:useLocalDpi xmlns:a14="http://schemas.microsoft.com/office/drawing/2010/main" val="0"/>
              </a:ext>
            </a:extLst>
          </a:blip>
          <a:srcRect r="13764"/>
          <a:stretch/>
        </p:blipFill>
        <p:spPr bwMode="auto">
          <a:xfrm>
            <a:off x="2703194" y="-9525"/>
            <a:ext cx="9488805" cy="687705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 y="-19050"/>
            <a:ext cx="3590924" cy="687705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s-CL" b="1" dirty="0">
                <a:effectLst>
                  <a:outerShdw blurRad="38100" dist="38100" dir="2700000" algn="tl">
                    <a:srgbClr val="000000">
                      <a:alpha val="43137"/>
                    </a:srgbClr>
                  </a:outerShdw>
                </a:effectLst>
              </a:rPr>
              <a:t>El Señor quiere que nos amemos los unos a los otros.</a:t>
            </a:r>
          </a:p>
          <a:p>
            <a:r>
              <a:rPr lang="es-CL" b="1" dirty="0">
                <a:effectLst>
                  <a:outerShdw blurRad="38100" dist="38100" dir="2700000" algn="tl">
                    <a:srgbClr val="000000">
                      <a:alpha val="43137"/>
                    </a:srgbClr>
                  </a:outerShdw>
                </a:effectLst>
              </a:rPr>
              <a:t>Aquí hay libertad en el amor a Dios y por el prójimo.</a:t>
            </a:r>
          </a:p>
          <a:p>
            <a:r>
              <a:rPr lang="es-CL" b="1" dirty="0">
                <a:effectLst>
                  <a:outerShdw blurRad="38100" dist="38100" dir="2700000" algn="tl">
                    <a:srgbClr val="000000">
                      <a:alpha val="43137"/>
                    </a:srgbClr>
                  </a:outerShdw>
                </a:effectLst>
              </a:rPr>
              <a:t>En esta libertad hay igualdad.</a:t>
            </a:r>
          </a:p>
          <a:p>
            <a:r>
              <a:rPr lang="es-CL" b="1" dirty="0">
                <a:effectLst>
                  <a:outerShdw blurRad="38100" dist="38100" dir="2700000" algn="tl">
                    <a:srgbClr val="000000">
                      <a:alpha val="43137"/>
                    </a:srgbClr>
                  </a:outerShdw>
                </a:effectLst>
              </a:rPr>
              <a:t>En los mandatos terrenales pude no haber igualdad, mas esto no es importante para el alma.</a:t>
            </a:r>
          </a:p>
          <a:p>
            <a:endParaRPr lang="es-CL" dirty="0"/>
          </a:p>
        </p:txBody>
      </p:sp>
    </p:spTree>
    <p:extLst>
      <p:ext uri="{BB962C8B-B14F-4D97-AF65-F5344CB8AC3E}">
        <p14:creationId xmlns:p14="http://schemas.microsoft.com/office/powerpoint/2010/main" val="3476340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6F31C-326A-493C-B136-F33CF429A3C5}"/>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366FB3F-8168-4046-BB91-6BFA93082D42}"/>
              </a:ext>
            </a:extLst>
          </p:cNvPr>
          <p:cNvSpPr>
            <a:spLocks noGrp="1"/>
          </p:cNvSpPr>
          <p:nvPr>
            <p:ph idx="1"/>
          </p:nvPr>
        </p:nvSpPr>
        <p:spPr>
          <a:xfrm>
            <a:off x="0" y="1"/>
            <a:ext cx="4714875"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No cualquiera pude ser un rey, ni cualquiera un patriarca, o un gobernante.</a:t>
            </a:r>
          </a:p>
          <a:p>
            <a:r>
              <a:rPr lang="es-CL" sz="2800" b="1" dirty="0">
                <a:effectLst>
                  <a:outerShdw blurRad="38100" dist="38100" dir="2700000" algn="tl">
                    <a:srgbClr val="000000">
                      <a:alpha val="43137"/>
                    </a:srgbClr>
                  </a:outerShdw>
                </a:effectLst>
              </a:rPr>
              <a:t>Pero en cualquier puesto es posible amar a Dios y agradarle, y solo esto es importante.</a:t>
            </a:r>
          </a:p>
          <a:p>
            <a:r>
              <a:rPr lang="es-CL" sz="2800" b="1" dirty="0">
                <a:effectLst>
                  <a:outerShdw blurRad="38100" dist="38100" dir="2700000" algn="tl">
                    <a:srgbClr val="000000">
                      <a:alpha val="43137"/>
                    </a:srgbClr>
                  </a:outerShdw>
                </a:effectLst>
              </a:rPr>
              <a:t>Y quien ame a Dios más en la tierra estará en mayor gloria en Su Reino. </a:t>
            </a:r>
          </a:p>
          <a:p>
            <a:r>
              <a:rPr lang="es-CL" sz="2800" b="1" dirty="0">
                <a:effectLst>
                  <a:outerShdw blurRad="38100" dist="38100" dir="2700000" algn="tl">
                    <a:srgbClr val="000000">
                      <a:alpha val="43137"/>
                    </a:srgbClr>
                  </a:outerShdw>
                </a:effectLst>
              </a:rPr>
              <a:t>(San Silvano el </a:t>
            </a:r>
            <a:r>
              <a:rPr lang="es-CL" sz="2800" b="1" dirty="0" err="1">
                <a:effectLst>
                  <a:outerShdw blurRad="38100" dist="38100" dir="2700000" algn="tl">
                    <a:srgbClr val="000000">
                      <a:alpha val="43137"/>
                    </a:srgbClr>
                  </a:outerShdw>
                </a:effectLst>
              </a:rPr>
              <a:t>Athonita</a:t>
            </a:r>
            <a:r>
              <a:rPr lang="es-CL" sz="2800" b="1" dirty="0">
                <a:effectLst>
                  <a:outerShdw blurRad="38100" dist="38100" dir="2700000" algn="tl">
                    <a:srgbClr val="000000">
                      <a:alpha val="43137"/>
                    </a:srgbClr>
                  </a:outerShdw>
                </a:effectLst>
              </a:rPr>
              <a:t>. Escritos. VI.23) </a:t>
            </a:r>
          </a:p>
          <a:p>
            <a:endParaRPr lang="es-CL" sz="2800" dirty="0"/>
          </a:p>
        </p:txBody>
      </p:sp>
      <p:pic>
        <p:nvPicPr>
          <p:cNvPr id="2050" name="Picture 2" descr="Andrew Jackson: How the President Became the King - YouTube">
            <a:extLst>
              <a:ext uri="{FF2B5EF4-FFF2-40B4-BE49-F238E27FC236}">
                <a16:creationId xmlns:a16="http://schemas.microsoft.com/office/drawing/2014/main" id="{275D4859-F44B-45B5-A770-7291917A20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609"/>
          <a:stretch/>
        </p:blipFill>
        <p:spPr bwMode="auto">
          <a:xfrm>
            <a:off x="7267575" y="0"/>
            <a:ext cx="4924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ide the Queen's wardrobe: Behind-the-scenes at the Royal ...">
            <a:extLst>
              <a:ext uri="{FF2B5EF4-FFF2-40B4-BE49-F238E27FC236}">
                <a16:creationId xmlns:a16="http://schemas.microsoft.com/office/drawing/2014/main" id="{1F462E0D-FA31-4E1C-8234-DAF0CB5E1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0"/>
            <a:ext cx="428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9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las4capas.com/wp-content/uploads/2013/09/p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747" y="1"/>
            <a:ext cx="92402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0"/>
            <a:ext cx="4181475" cy="6857999"/>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5200" b="1" dirty="0">
                <a:effectLst>
                  <a:outerShdw blurRad="38100" dist="38100" dir="2700000" algn="tl">
                    <a:srgbClr val="000000">
                      <a:alpha val="43137"/>
                    </a:srgbClr>
                  </a:outerShdw>
                </a:effectLst>
              </a:rPr>
              <a:t>El Propósito de la Vida </a:t>
            </a:r>
          </a:p>
          <a:p>
            <a:r>
              <a:rPr lang="es-CL" b="1" dirty="0">
                <a:effectLst>
                  <a:outerShdw blurRad="38100" dist="38100" dir="2700000" algn="tl">
                    <a:srgbClr val="000000">
                      <a:alpha val="43137"/>
                    </a:srgbClr>
                  </a:outerShdw>
                </a:effectLst>
              </a:rPr>
              <a:t>Todo Cristiano debe hallar por si mismo el imperativo e incentivo de ser un santo. Si ustedes viven sin luchar y sin la esperanza de convertirse en santos, entonces son Cristianos solamente de nombre y no en esencia. </a:t>
            </a:r>
          </a:p>
          <a:p>
            <a:r>
              <a:rPr lang="es-CL" b="1" dirty="0">
                <a:effectLst>
                  <a:outerShdw blurRad="38100" dist="38100" dir="2700000" algn="tl">
                    <a:srgbClr val="000000">
                      <a:alpha val="43137"/>
                    </a:srgbClr>
                  </a:outerShdw>
                </a:effectLst>
              </a:rPr>
              <a:t>Pero sin santidad ninguno verá al Señor, es decir, no alcanzarán la beatitud eterna. </a:t>
            </a:r>
          </a:p>
        </p:txBody>
      </p:sp>
    </p:spTree>
    <p:extLst>
      <p:ext uri="{BB962C8B-B14F-4D97-AF65-F5344CB8AC3E}">
        <p14:creationId xmlns:p14="http://schemas.microsoft.com/office/powerpoint/2010/main" val="323651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FBFF587-931D-4110-A471-1588DA89321D}"/>
              </a:ext>
            </a:extLst>
          </p:cNvPr>
          <p:cNvSpPr>
            <a:spLocks noGrp="1"/>
          </p:cNvSpPr>
          <p:nvPr>
            <p:ph idx="1"/>
          </p:nvPr>
        </p:nvSpPr>
        <p:spPr>
          <a:xfrm>
            <a:off x="0" y="0"/>
            <a:ext cx="4640263"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400" b="1" dirty="0">
                <a:effectLst>
                  <a:outerShdw blurRad="38100" dist="38100" dir="2700000" algn="tl">
                    <a:srgbClr val="000000">
                      <a:alpha val="43137"/>
                    </a:srgbClr>
                  </a:outerShdw>
                </a:effectLst>
              </a:rPr>
              <a:t>Hemos escuchado que Jesucristo vino al mundo a salvar a los pecadores (1 Tim.1:15). </a:t>
            </a:r>
          </a:p>
          <a:p>
            <a:r>
              <a:rPr lang="es-CL" sz="2400" b="1" dirty="0">
                <a:effectLst>
                  <a:outerShdw blurRad="38100" dist="38100" dir="2700000" algn="tl">
                    <a:srgbClr val="000000">
                      <a:alpha val="43137"/>
                    </a:srgbClr>
                  </a:outerShdw>
                </a:effectLst>
              </a:rPr>
              <a:t>Pero nos engañamos a nosotros mismos si creemos que estamos redimidos mientras seguimos siendo pecadores. </a:t>
            </a:r>
          </a:p>
          <a:p>
            <a:r>
              <a:rPr lang="es-CL" sz="2400" b="1" dirty="0">
                <a:effectLst>
                  <a:outerShdw blurRad="38100" dist="38100" dir="2700000" algn="tl">
                    <a:srgbClr val="000000">
                      <a:alpha val="43137"/>
                    </a:srgbClr>
                  </a:outerShdw>
                </a:effectLst>
              </a:rPr>
              <a:t>Cristo salva a los pecadores al darles los medios para convertirse en santos. </a:t>
            </a:r>
          </a:p>
          <a:p>
            <a:r>
              <a:rPr lang="es-CL" sz="2400" b="1" dirty="0">
                <a:effectLst>
                  <a:outerShdw blurRad="38100" dist="38100" dir="2700000" algn="tl">
                    <a:srgbClr val="000000">
                      <a:alpha val="43137"/>
                    </a:srgbClr>
                  </a:outerShdw>
                </a:effectLst>
              </a:rPr>
              <a:t>(San </a:t>
            </a:r>
            <a:r>
              <a:rPr lang="es-CL" sz="2400" b="1" dirty="0" err="1">
                <a:effectLst>
                  <a:outerShdw blurRad="38100" dist="38100" dir="2700000" algn="tl">
                    <a:srgbClr val="000000">
                      <a:alpha val="43137"/>
                    </a:srgbClr>
                  </a:outerShdw>
                </a:effectLst>
              </a:rPr>
              <a:t>Filareto</a:t>
            </a:r>
            <a:r>
              <a:rPr lang="es-CL" sz="2400" b="1" dirty="0">
                <a:effectLst>
                  <a:outerShdw blurRad="38100" dist="38100" dir="2700000" algn="tl">
                    <a:srgbClr val="000000">
                      <a:alpha val="43137"/>
                    </a:srgbClr>
                  </a:outerShdw>
                </a:effectLst>
              </a:rPr>
              <a:t> de Moscú. Sermón del 23 de Septiembre, 1847) 13 </a:t>
            </a:r>
          </a:p>
          <a:p>
            <a:endParaRPr lang="es-CL" sz="2400" dirty="0"/>
          </a:p>
        </p:txBody>
      </p:sp>
      <p:pic>
        <p:nvPicPr>
          <p:cNvPr id="3074" name="Picture 2" descr="The Sinners | Los Pecadores on Vimeo">
            <a:extLst>
              <a:ext uri="{FF2B5EF4-FFF2-40B4-BE49-F238E27FC236}">
                <a16:creationId xmlns:a16="http://schemas.microsoft.com/office/drawing/2014/main" id="{D6856E72-8CFD-4BAF-9962-E77BE9888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733" y="1038225"/>
            <a:ext cx="7552267"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8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revistaserpersona.com/wp-content/uploads/2014/10/shutterstock_33062758.jpg"/>
          <p:cNvPicPr>
            <a:picLocks noChangeAspect="1" noChangeArrowheads="1"/>
          </p:cNvPicPr>
          <p:nvPr/>
        </p:nvPicPr>
        <p:blipFill rotWithShape="1">
          <a:blip r:embed="rId2">
            <a:extLst>
              <a:ext uri="{28A0092B-C50C-407E-A947-70E740481C1C}">
                <a14:useLocalDpi xmlns:a14="http://schemas.microsoft.com/office/drawing/2010/main" val="0"/>
              </a:ext>
            </a:extLst>
          </a:blip>
          <a:srcRect r="9167"/>
          <a:stretch/>
        </p:blipFill>
        <p:spPr bwMode="auto">
          <a:xfrm>
            <a:off x="2847975" y="0"/>
            <a:ext cx="9344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0"/>
            <a:ext cx="4010025" cy="6858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endParaRPr lang="es-CL" b="1" dirty="0">
              <a:effectLst>
                <a:outerShdw blurRad="38100" dist="38100" dir="2700000" algn="tl">
                  <a:srgbClr val="000000">
                    <a:alpha val="43137"/>
                  </a:srgbClr>
                </a:outerShdw>
              </a:effectLst>
            </a:endParaRPr>
          </a:p>
          <a:p>
            <a:r>
              <a:rPr lang="es-CL" b="1" dirty="0">
                <a:solidFill>
                  <a:schemeClr val="bg1"/>
                </a:solidFill>
                <a:effectLst>
                  <a:outerShdw blurRad="38100" dist="38100" dir="2700000" algn="tl">
                    <a:srgbClr val="000000">
                      <a:alpha val="43137"/>
                    </a:srgbClr>
                  </a:outerShdw>
                </a:effectLst>
              </a:rPr>
              <a:t>La adquisición de santidad no es asunto exclusivo de los monjes, como piensan algunos.</a:t>
            </a:r>
          </a:p>
          <a:p>
            <a:r>
              <a:rPr lang="es-CL" b="1" dirty="0">
                <a:solidFill>
                  <a:schemeClr val="bg1"/>
                </a:solidFill>
                <a:effectLst>
                  <a:outerShdw blurRad="38100" dist="38100" dir="2700000" algn="tl">
                    <a:srgbClr val="000000">
                      <a:alpha val="43137"/>
                    </a:srgbClr>
                  </a:outerShdw>
                </a:effectLst>
              </a:rPr>
              <a:t>Las personas con familia también están llamadas a la santidad, como lo están aquellos en toda clase de profesiones que viven en el mundo, porque el mandamiento sobre la perfección y la santidad no es dado solamente a los monjes, sino a todas las personas. </a:t>
            </a:r>
          </a:p>
          <a:p>
            <a:r>
              <a:rPr lang="es-CL" b="1" dirty="0">
                <a:solidFill>
                  <a:schemeClr val="bg1"/>
                </a:solidFill>
                <a:effectLst>
                  <a:outerShdw blurRad="38100" dist="38100" dir="2700000" algn="tl">
                    <a:srgbClr val="000000">
                      <a:alpha val="43137"/>
                    </a:srgbClr>
                  </a:outerShdw>
                </a:effectLst>
              </a:rPr>
              <a:t>(</a:t>
            </a:r>
            <a:r>
              <a:rPr lang="es-CL" b="1" dirty="0" err="1">
                <a:solidFill>
                  <a:schemeClr val="bg1"/>
                </a:solidFill>
                <a:effectLst>
                  <a:outerShdw blurRad="38100" dist="38100" dir="2700000" algn="tl">
                    <a:srgbClr val="000000">
                      <a:alpha val="43137"/>
                    </a:srgbClr>
                  </a:outerShdw>
                </a:effectLst>
              </a:rPr>
              <a:t>Hieromártir</a:t>
            </a:r>
            <a:r>
              <a:rPr lang="es-CL" b="1" dirty="0">
                <a:solidFill>
                  <a:schemeClr val="bg1"/>
                </a:solidFill>
                <a:effectLst>
                  <a:outerShdw blurRad="38100" dist="38100" dir="2700000" algn="tl">
                    <a:srgbClr val="000000">
                      <a:alpha val="43137"/>
                    </a:srgbClr>
                  </a:outerShdw>
                </a:effectLst>
              </a:rPr>
              <a:t> </a:t>
            </a:r>
            <a:r>
              <a:rPr lang="es-CL" b="1" dirty="0" err="1">
                <a:solidFill>
                  <a:schemeClr val="bg1"/>
                </a:solidFill>
                <a:effectLst>
                  <a:outerShdw blurRad="38100" dist="38100" dir="2700000" algn="tl">
                    <a:srgbClr val="000000">
                      <a:alpha val="43137"/>
                    </a:srgbClr>
                  </a:outerShdw>
                </a:effectLst>
              </a:rPr>
              <a:t>Onuphry</a:t>
            </a:r>
            <a:r>
              <a:rPr lang="es-CL" b="1" dirty="0">
                <a:solidFill>
                  <a:schemeClr val="bg1"/>
                </a:solidFill>
                <a:effectLst>
                  <a:outerShdw blurRad="38100" dist="38100" dir="2700000" algn="tl">
                    <a:srgbClr val="000000">
                      <a:alpha val="43137"/>
                    </a:srgbClr>
                  </a:outerShdw>
                </a:effectLst>
              </a:rPr>
              <a:t> </a:t>
            </a:r>
            <a:r>
              <a:rPr lang="es-CL" b="1" dirty="0" err="1">
                <a:solidFill>
                  <a:schemeClr val="bg1"/>
                </a:solidFill>
                <a:effectLst>
                  <a:outerShdw blurRad="38100" dist="38100" dir="2700000" algn="tl">
                    <a:srgbClr val="000000">
                      <a:alpha val="43137"/>
                    </a:srgbClr>
                  </a:outerShdw>
                </a:effectLst>
              </a:rPr>
              <a:t>Gagaluk</a:t>
            </a:r>
            <a:r>
              <a:rPr lang="es-CL"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04522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orgian Church refuses to change Communion ritual despite ...">
            <a:extLst>
              <a:ext uri="{FF2B5EF4-FFF2-40B4-BE49-F238E27FC236}">
                <a16:creationId xmlns:a16="http://schemas.microsoft.com/office/drawing/2014/main" id="{8867864D-350A-4354-9CF2-AB681A779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020" y="0"/>
            <a:ext cx="1028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0"/>
            <a:ext cx="5753100" cy="6858000"/>
          </a:xfrm>
        </p:spPr>
        <p:style>
          <a:lnRef idx="3">
            <a:schemeClr val="lt1"/>
          </a:lnRef>
          <a:fillRef idx="1">
            <a:schemeClr val="accent4"/>
          </a:fillRef>
          <a:effectRef idx="1">
            <a:schemeClr val="accent4"/>
          </a:effectRef>
          <a:fontRef idx="minor">
            <a:schemeClr val="lt1"/>
          </a:fontRef>
        </p:style>
        <p:txBody>
          <a:bodyPr>
            <a:noAutofit/>
          </a:bodyPr>
          <a:lstStyle/>
          <a:p>
            <a:r>
              <a:rPr lang="es-CL" sz="2800" b="1" dirty="0">
                <a:solidFill>
                  <a:schemeClr val="bg1"/>
                </a:solidFill>
                <a:effectLst>
                  <a:outerShdw blurRad="38100" dist="38100" dir="2700000" algn="tl">
                    <a:srgbClr val="000000">
                      <a:alpha val="43137"/>
                    </a:srgbClr>
                  </a:outerShdw>
                </a:effectLst>
              </a:rPr>
              <a:t>El principal propósito de nuestra vida es vivir en comunión con Dios. </a:t>
            </a:r>
          </a:p>
          <a:p>
            <a:r>
              <a:rPr lang="es-CL" sz="2800" b="1" dirty="0">
                <a:solidFill>
                  <a:schemeClr val="bg1"/>
                </a:solidFill>
                <a:effectLst>
                  <a:outerShdw blurRad="38100" dist="38100" dir="2700000" algn="tl">
                    <a:srgbClr val="000000">
                      <a:alpha val="43137"/>
                    </a:srgbClr>
                  </a:outerShdw>
                </a:effectLst>
              </a:rPr>
              <a:t>Para este fin el Hijo de Dios se encarnó, para devolvernos a esta divina comunión que se había perdido por la caída en el pecado. </a:t>
            </a:r>
          </a:p>
          <a:p>
            <a:r>
              <a:rPr lang="es-CL" sz="2800" b="1" dirty="0">
                <a:solidFill>
                  <a:schemeClr val="bg1"/>
                </a:solidFill>
                <a:effectLst>
                  <a:outerShdw blurRad="38100" dist="38100" dir="2700000" algn="tl">
                    <a:srgbClr val="000000">
                      <a:alpha val="43137"/>
                    </a:srgbClr>
                  </a:outerShdw>
                </a:effectLst>
              </a:rPr>
              <a:t>Por medio de Jesucristo, el Hijo de Dios, entramos en comunión con el Padre y así obtenemos nuestro propósito. </a:t>
            </a:r>
          </a:p>
          <a:p>
            <a:r>
              <a:rPr lang="es-CL" sz="2800" b="1" dirty="0">
                <a:solidFill>
                  <a:schemeClr val="bg1"/>
                </a:solidFill>
                <a:effectLst>
                  <a:outerShdw blurRad="38100" dist="38100" dir="2700000" algn="tl">
                    <a:srgbClr val="000000">
                      <a:alpha val="43137"/>
                    </a:srgbClr>
                  </a:outerShdw>
                </a:effectLst>
              </a:rPr>
              <a:t>(San </a:t>
            </a:r>
            <a:r>
              <a:rPr lang="es-CL" sz="2800" b="1" dirty="0" err="1">
                <a:solidFill>
                  <a:schemeClr val="bg1"/>
                </a:solidFill>
                <a:effectLst>
                  <a:outerShdw blurRad="38100" dist="38100" dir="2700000" algn="tl">
                    <a:srgbClr val="000000">
                      <a:alpha val="43137"/>
                    </a:srgbClr>
                  </a:outerShdw>
                </a:effectLst>
              </a:rPr>
              <a:t>Teofanes</a:t>
            </a:r>
            <a:r>
              <a:rPr lang="es-CL" sz="2800" b="1" dirty="0">
                <a:solidFill>
                  <a:schemeClr val="bg1"/>
                </a:solidFill>
                <a:effectLst>
                  <a:outerShdw blurRad="38100" dist="38100" dir="2700000" algn="tl">
                    <a:srgbClr val="000000">
                      <a:alpha val="43137"/>
                    </a:srgbClr>
                  </a:outerShdw>
                </a:effectLst>
              </a:rPr>
              <a:t> el Recluso. Cartas a varias personas. 24) </a:t>
            </a:r>
          </a:p>
        </p:txBody>
      </p:sp>
    </p:spTree>
    <p:extLst>
      <p:ext uri="{BB962C8B-B14F-4D97-AF65-F5344CB8AC3E}">
        <p14:creationId xmlns:p14="http://schemas.microsoft.com/office/powerpoint/2010/main" val="325034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 y="0"/>
            <a:ext cx="4229100" cy="6857999"/>
          </a:xfrm>
        </p:spPr>
        <p:txBody>
          <a:bodyPr>
            <a:normAutofit/>
          </a:bodyPr>
          <a:lstStyle/>
          <a:p>
            <a:r>
              <a:rPr lang="es-CL" sz="2800" b="1" dirty="0">
                <a:effectLst>
                  <a:outerShdw blurRad="38100" dist="38100" dir="2700000" algn="tl">
                    <a:srgbClr val="000000">
                      <a:alpha val="43137"/>
                    </a:srgbClr>
                  </a:outerShdw>
                </a:effectLst>
              </a:rPr>
              <a:t>Así como las personas no entran en guerra con el fin de gozar de la guerra, sino para salvarse de la guerra, así nosotros no entramos en este mundo con el fin de gozar de este mundo. </a:t>
            </a:r>
          </a:p>
          <a:p>
            <a:r>
              <a:rPr lang="es-CL" sz="2800" b="1" dirty="0">
                <a:effectLst>
                  <a:outerShdw blurRad="38100" dist="38100" dir="2700000" algn="tl">
                    <a:srgbClr val="000000">
                      <a:alpha val="43137"/>
                    </a:srgbClr>
                  </a:outerShdw>
                </a:effectLst>
              </a:rPr>
              <a:t>La gente va a la guerra por causa de algo más grande que la guerra. </a:t>
            </a:r>
          </a:p>
          <a:p>
            <a:endParaRPr lang="es-CL" sz="2800" dirty="0"/>
          </a:p>
        </p:txBody>
      </p:sp>
      <p:pic>
        <p:nvPicPr>
          <p:cNvPr id="5122" name="Picture 2" descr="Los E.E.U.U. Marine Soldier Foto de archivo - Imagen de rifle ...">
            <a:extLst>
              <a:ext uri="{FF2B5EF4-FFF2-40B4-BE49-F238E27FC236}">
                <a16:creationId xmlns:a16="http://schemas.microsoft.com/office/drawing/2014/main" id="{A2E34481-3F9C-4E7E-BDAB-228C77CBC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367" y="40318"/>
            <a:ext cx="4288632" cy="6801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2530" name="Picture 2" descr="http://www.orthodoxchurchquotes.com/wordpress/wp-content/uploads/2015/03/icon-good-th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561" y="0"/>
            <a:ext cx="38848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89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6674" y="360406"/>
            <a:ext cx="8825658" cy="4248663"/>
          </a:xfrm>
        </p:spPr>
        <p:txBody>
          <a:bodyPr/>
          <a:lstStyle/>
          <a:p>
            <a:r>
              <a:rPr lang="es-CL" sz="9600" dirty="0">
                <a:effectLst>
                  <a:outerShdw blurRad="38100" dist="38100" dir="2700000" algn="tl">
                    <a:srgbClr val="000000">
                      <a:alpha val="43137"/>
                    </a:srgbClr>
                  </a:outerShdw>
                </a:effectLst>
              </a:rPr>
              <a:t>Espiritualidad</a:t>
            </a:r>
            <a:br>
              <a:rPr lang="es-CL" sz="9600" dirty="0">
                <a:effectLst>
                  <a:outerShdw blurRad="38100" dist="38100" dir="2700000" algn="tl">
                    <a:srgbClr val="000000">
                      <a:alpha val="43137"/>
                    </a:srgbClr>
                  </a:outerShdw>
                </a:effectLst>
              </a:rPr>
            </a:br>
            <a:r>
              <a:rPr lang="es-CL" sz="9600" dirty="0">
                <a:effectLst>
                  <a:outerShdw blurRad="38100" dist="38100" dir="2700000" algn="tl">
                    <a:srgbClr val="000000">
                      <a:alpha val="43137"/>
                    </a:srgbClr>
                  </a:outerShdw>
                </a:effectLst>
              </a:rPr>
              <a:t>Cristiana</a:t>
            </a:r>
            <a:br>
              <a:rPr lang="es-CL" sz="9600" dirty="0">
                <a:effectLst>
                  <a:outerShdw blurRad="38100" dist="38100" dir="2700000" algn="tl">
                    <a:srgbClr val="000000">
                      <a:alpha val="43137"/>
                    </a:srgbClr>
                  </a:outerShdw>
                </a:effectLst>
              </a:rPr>
            </a:br>
            <a:r>
              <a:rPr lang="es-CL" sz="9600" dirty="0">
                <a:effectLst>
                  <a:outerShdw blurRad="38100" dist="38100" dir="2700000" algn="tl">
                    <a:srgbClr val="000000">
                      <a:alpha val="43137"/>
                    </a:srgbClr>
                  </a:outerShdw>
                </a:effectLst>
              </a:rPr>
              <a:t>Ortodoxa</a:t>
            </a:r>
          </a:p>
        </p:txBody>
      </p:sp>
      <p:sp>
        <p:nvSpPr>
          <p:cNvPr id="3" name="Subtítulo 2"/>
          <p:cNvSpPr>
            <a:spLocks noGrp="1"/>
          </p:cNvSpPr>
          <p:nvPr>
            <p:ph type="subTitle" idx="1"/>
          </p:nvPr>
        </p:nvSpPr>
        <p:spPr>
          <a:xfrm>
            <a:off x="1006674" y="4960105"/>
            <a:ext cx="8825658" cy="861420"/>
          </a:xfrm>
        </p:spPr>
        <p:txBody>
          <a:bodyPr/>
          <a:lstStyle/>
          <a:p>
            <a:r>
              <a:rPr lang="es-CL" b="1" dirty="0">
                <a:effectLst>
                  <a:outerShdw blurRad="38100" dist="38100" dir="2700000" algn="tl">
                    <a:srgbClr val="000000">
                      <a:alpha val="43137"/>
                    </a:srgbClr>
                  </a:outerShdw>
                </a:effectLst>
              </a:rPr>
              <a:t>JUNIO 2020</a:t>
            </a:r>
          </a:p>
          <a:p>
            <a:r>
              <a:rPr lang="es-CL" b="1" dirty="0">
                <a:effectLst>
                  <a:outerShdw blurRad="38100" dist="38100" dir="2700000" algn="tl">
                    <a:srgbClr val="000000">
                      <a:alpha val="43137"/>
                    </a:srgbClr>
                  </a:outerShdw>
                </a:effectLst>
              </a:rPr>
              <a:t>Clase 5</a:t>
            </a:r>
          </a:p>
        </p:txBody>
      </p:sp>
      <p:pic>
        <p:nvPicPr>
          <p:cNvPr id="4" name="Imagen 3"/>
          <p:cNvPicPr>
            <a:picLocks noChangeAspect="1"/>
          </p:cNvPicPr>
          <p:nvPr/>
        </p:nvPicPr>
        <p:blipFill>
          <a:blip r:embed="rId2"/>
          <a:stretch>
            <a:fillRect/>
          </a:stretch>
        </p:blipFill>
        <p:spPr>
          <a:xfrm>
            <a:off x="7344975" y="1685422"/>
            <a:ext cx="4355863" cy="44291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39812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8332815-FC9D-49E4-8F35-26D7AA86B4A4}"/>
              </a:ext>
            </a:extLst>
          </p:cNvPr>
          <p:cNvSpPr>
            <a:spLocks noGrp="1"/>
          </p:cNvSpPr>
          <p:nvPr>
            <p:ph idx="1"/>
          </p:nvPr>
        </p:nvSpPr>
        <p:spPr>
          <a:xfrm>
            <a:off x="0" y="0"/>
            <a:ext cx="4367893" cy="6858000"/>
          </a:xfrm>
        </p:spPr>
        <p:style>
          <a:lnRef idx="3">
            <a:schemeClr val="lt1"/>
          </a:lnRef>
          <a:fillRef idx="1">
            <a:schemeClr val="accent6"/>
          </a:fillRef>
          <a:effectRef idx="1">
            <a:schemeClr val="accent6"/>
          </a:effectRef>
          <a:fontRef idx="minor">
            <a:schemeClr val="lt1"/>
          </a:fontRef>
        </p:style>
        <p:txBody>
          <a:bodyPr/>
          <a:lstStyle/>
          <a:p>
            <a:r>
              <a:rPr lang="es-CL" sz="2400" b="1" dirty="0">
                <a:solidFill>
                  <a:schemeClr val="bg1"/>
                </a:solidFill>
                <a:effectLst>
                  <a:outerShdw blurRad="38100" dist="38100" dir="2700000" algn="tl">
                    <a:srgbClr val="000000">
                      <a:alpha val="43137"/>
                    </a:srgbClr>
                  </a:outerShdw>
                </a:effectLst>
              </a:rPr>
              <a:t>Así nosotros también entramos a esta vida temporal por causa de algo aun mayor: por la vida eterna. (YIHAD) </a:t>
            </a:r>
          </a:p>
          <a:p>
            <a:r>
              <a:rPr lang="es-CL" sz="2400" b="1" dirty="0">
                <a:solidFill>
                  <a:schemeClr val="bg1"/>
                </a:solidFill>
                <a:effectLst>
                  <a:outerShdw blurRad="38100" dist="38100" dir="2700000" algn="tl">
                    <a:srgbClr val="000000">
                      <a:alpha val="43137"/>
                    </a:srgbClr>
                  </a:outerShdw>
                </a:effectLst>
              </a:rPr>
              <a:t>Así como los soldados piensan con alegría en regresar a casa, así también los Cristianos constantemente recuerdan el final de sus vidas y su retorno a su patria celestial. </a:t>
            </a:r>
          </a:p>
          <a:p>
            <a:r>
              <a:rPr lang="es-CL" sz="2400" b="1" dirty="0">
                <a:solidFill>
                  <a:schemeClr val="bg1"/>
                </a:solidFill>
                <a:effectLst>
                  <a:outerShdw blurRad="38100" dist="38100" dir="2700000" algn="tl">
                    <a:srgbClr val="000000">
                      <a:alpha val="43137"/>
                    </a:srgbClr>
                  </a:outerShdw>
                </a:effectLst>
              </a:rPr>
              <a:t>(San Nicolás de Serbia. Pensamientos acerca del Bien y el Mal) </a:t>
            </a:r>
          </a:p>
          <a:p>
            <a:endParaRPr lang="es-CL" dirty="0"/>
          </a:p>
          <a:p>
            <a:endParaRPr lang="es-CL" dirty="0"/>
          </a:p>
        </p:txBody>
      </p:sp>
      <p:pic>
        <p:nvPicPr>
          <p:cNvPr id="7172" name="Picture 4" descr="Synaxis of the Serbian Saints Icon - OrthodoxGifts.com">
            <a:extLst>
              <a:ext uri="{FF2B5EF4-FFF2-40B4-BE49-F238E27FC236}">
                <a16:creationId xmlns:a16="http://schemas.microsoft.com/office/drawing/2014/main" id="{111C4F3E-8F9A-4663-803D-0B6DE2F10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93" y="-1"/>
            <a:ext cx="5046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stado Islámico reforzó hace un mes su propaganda sobre Francia ...">
            <a:extLst>
              <a:ext uri="{FF2B5EF4-FFF2-40B4-BE49-F238E27FC236}">
                <a16:creationId xmlns:a16="http://schemas.microsoft.com/office/drawing/2014/main" id="{418CF945-B007-4BAC-B046-80EAC81588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4"/>
          <a:stretch/>
        </p:blipFill>
        <p:spPr bwMode="auto">
          <a:xfrm>
            <a:off x="8704656" y="4709828"/>
            <a:ext cx="3487344" cy="214817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rthodox icon of Synaxis of All the Saints (2 ...">
            <a:extLst>
              <a:ext uri="{FF2B5EF4-FFF2-40B4-BE49-F238E27FC236}">
                <a16:creationId xmlns:a16="http://schemas.microsoft.com/office/drawing/2014/main" id="{ED73A030-C85B-48A1-B42D-06C5EEE35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656" y="21289"/>
            <a:ext cx="3487343" cy="468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57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6858000" cy="6858000"/>
          </a:xfrm>
        </p:spPr>
        <p:txBody>
          <a:bodyPr>
            <a:normAutofit lnSpcReduction="10000"/>
          </a:bodyPr>
          <a:lstStyle/>
          <a:p>
            <a:r>
              <a:rPr lang="es-CL" sz="6000" b="1" dirty="0">
                <a:effectLst>
                  <a:outerShdw blurRad="38100" dist="38100" dir="2700000" algn="tl">
                    <a:srgbClr val="000000">
                      <a:alpha val="43137"/>
                    </a:srgbClr>
                  </a:outerShdw>
                </a:effectLst>
              </a:rPr>
              <a:t>Los Santos </a:t>
            </a:r>
          </a:p>
          <a:p>
            <a:r>
              <a:rPr lang="es-CL" sz="3200" b="1" dirty="0">
                <a:effectLst>
                  <a:outerShdw blurRad="38100" dist="38100" dir="2700000" algn="tl">
                    <a:srgbClr val="000000">
                      <a:alpha val="43137"/>
                    </a:srgbClr>
                  </a:outerShdw>
                </a:effectLst>
              </a:rPr>
              <a:t>El alma humilde es bendecida. </a:t>
            </a:r>
          </a:p>
          <a:p>
            <a:r>
              <a:rPr lang="es-CL" sz="3200" b="1" dirty="0">
                <a:effectLst>
                  <a:outerShdw blurRad="38100" dist="38100" dir="2700000" algn="tl">
                    <a:srgbClr val="000000">
                      <a:alpha val="43137"/>
                    </a:srgbClr>
                  </a:outerShdw>
                </a:effectLst>
              </a:rPr>
              <a:t>El Señor le ama. </a:t>
            </a:r>
          </a:p>
          <a:p>
            <a:r>
              <a:rPr lang="es-CL" sz="3200" b="1" dirty="0">
                <a:effectLst>
                  <a:outerShdw blurRad="38100" dist="38100" dir="2700000" algn="tl">
                    <a:srgbClr val="000000">
                      <a:alpha val="43137"/>
                    </a:srgbClr>
                  </a:outerShdw>
                </a:effectLst>
              </a:rPr>
              <a:t>La Madre de Dios es superior a todos en humildad, por tanto todas las razas la bendicen en la tierra, mientras que los poderes celestiales le sirven. Y el Señor nos ha dado a Su bendita Madre como defensora y auxiliadora. </a:t>
            </a:r>
          </a:p>
          <a:p>
            <a:r>
              <a:rPr lang="es-CL" sz="3200" b="1" dirty="0">
                <a:effectLst>
                  <a:outerShdw blurRad="38100" dist="38100" dir="2700000" algn="tl">
                    <a:srgbClr val="000000">
                      <a:alpha val="43137"/>
                    </a:srgbClr>
                  </a:outerShdw>
                </a:effectLst>
              </a:rPr>
              <a:t>(San Silvano el </a:t>
            </a:r>
            <a:r>
              <a:rPr lang="es-CL" sz="3200" b="1" dirty="0" err="1">
                <a:effectLst>
                  <a:outerShdw blurRad="38100" dist="38100" dir="2700000" algn="tl">
                    <a:srgbClr val="000000">
                      <a:alpha val="43137"/>
                    </a:srgbClr>
                  </a:outerShdw>
                </a:effectLst>
              </a:rPr>
              <a:t>Athonita</a:t>
            </a:r>
            <a:r>
              <a:rPr lang="es-CL" sz="3200" b="1" dirty="0">
                <a:effectLst>
                  <a:outerShdw blurRad="38100" dist="38100" dir="2700000" algn="tl">
                    <a:srgbClr val="000000">
                      <a:alpha val="43137"/>
                    </a:srgbClr>
                  </a:outerShdw>
                </a:effectLst>
              </a:rPr>
              <a:t>. Escritos. III.14) </a:t>
            </a:r>
          </a:p>
        </p:txBody>
      </p:sp>
      <p:pic>
        <p:nvPicPr>
          <p:cNvPr id="23554" name="Picture 2" descr="http://www.iconografo.cl/uploads/iconos/570/Eleus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5334000" cy="684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48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8147" y="0"/>
            <a:ext cx="4821380" cy="6858000"/>
          </a:xfrm>
        </p:spPr>
        <p:txBody>
          <a:bodyPr>
            <a:noAutofit/>
          </a:bodyPr>
          <a:lstStyle/>
          <a:p>
            <a:r>
              <a:rPr lang="es-CL" sz="2400" b="1" dirty="0">
                <a:effectLst>
                  <a:outerShdw blurRad="38100" dist="38100" dir="2700000" algn="tl">
                    <a:srgbClr val="000000">
                      <a:alpha val="43137"/>
                    </a:srgbClr>
                  </a:outerShdw>
                </a:effectLst>
              </a:rPr>
              <a:t>“Yo amo a los que me aman, y glorifico a los que me glorifican” (Proverbios 8:17, I Reyes 2:30), dice el Señor de sus Santos. </a:t>
            </a:r>
          </a:p>
          <a:p>
            <a:r>
              <a:rPr lang="es-CL" sz="2400" b="1" dirty="0">
                <a:effectLst>
                  <a:outerShdw blurRad="38100" dist="38100" dir="2700000" algn="tl">
                    <a:srgbClr val="000000">
                      <a:alpha val="43137"/>
                    </a:srgbClr>
                  </a:outerShdw>
                </a:effectLst>
              </a:rPr>
              <a:t>El Señor dio el Espíritu Santo a los Santos, y ellos nos aman en el Espíritu Santo. </a:t>
            </a:r>
          </a:p>
          <a:p>
            <a:r>
              <a:rPr lang="es-CL" sz="2400" b="1" dirty="0">
                <a:effectLst>
                  <a:outerShdw blurRad="38100" dist="38100" dir="2700000" algn="tl">
                    <a:srgbClr val="000000">
                      <a:alpha val="43137"/>
                    </a:srgbClr>
                  </a:outerShdw>
                </a:effectLst>
              </a:rPr>
              <a:t>Los Santos escuchan nuestras oraciones y tienen el poder de Dios de auxiliarnos. </a:t>
            </a:r>
          </a:p>
          <a:p>
            <a:r>
              <a:rPr lang="es-CL" sz="2400" b="1" dirty="0">
                <a:effectLst>
                  <a:outerShdw blurRad="38100" dist="38100" dir="2700000" algn="tl">
                    <a:srgbClr val="000000">
                      <a:alpha val="43137"/>
                    </a:srgbClr>
                  </a:outerShdw>
                </a:effectLst>
              </a:rPr>
              <a:t>Todo el pueblo Cristiano sabe esto.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XII.1.8) </a:t>
            </a:r>
          </a:p>
          <a:p>
            <a:endParaRPr lang="es-CL" sz="2400" dirty="0"/>
          </a:p>
        </p:txBody>
      </p:sp>
      <p:pic>
        <p:nvPicPr>
          <p:cNvPr id="8194" name="Picture 2" descr="Pentecost Icon as an Icon of the Church | A Reader's Guide to ...">
            <a:extLst>
              <a:ext uri="{FF2B5EF4-FFF2-40B4-BE49-F238E27FC236}">
                <a16:creationId xmlns:a16="http://schemas.microsoft.com/office/drawing/2014/main" id="{469BC087-5DA3-40A6-93A1-F0CF4C6FE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203" y="0"/>
            <a:ext cx="5513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9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pravoslavie.ru/sas/image/100573/57306.p.jpg?rnd=4135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1" y="0"/>
            <a:ext cx="12089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83121" y="282785"/>
            <a:ext cx="4512561" cy="5795681"/>
          </a:xfr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Muchos piensan que los Santos están lejos de nosotros.</a:t>
            </a:r>
          </a:p>
          <a:p>
            <a:r>
              <a:rPr lang="es-CL" b="1" dirty="0">
                <a:effectLst>
                  <a:outerShdw blurRad="38100" dist="38100" dir="2700000" algn="tl">
                    <a:srgbClr val="000000">
                      <a:alpha val="43137"/>
                    </a:srgbClr>
                  </a:outerShdw>
                </a:effectLst>
              </a:rPr>
              <a:t>Mas ellos están lejos de aquellos que se alejan de ellos, y muy cerca de los que observan los mandamientos de Cristo y tienen la Gracia del Espíritu Santo.</a:t>
            </a:r>
          </a:p>
          <a:p>
            <a:r>
              <a:rPr lang="es-CL" b="1" dirty="0">
                <a:effectLst>
                  <a:outerShdw blurRad="38100" dist="38100" dir="2700000" algn="tl">
                    <a:srgbClr val="000000">
                      <a:alpha val="43137"/>
                    </a:srgbClr>
                  </a:outerShdw>
                </a:effectLst>
              </a:rPr>
              <a:t>En los cielos, todo se mueve por el Espíritu Santo. Pero el Espíritu Santo está también en la tierra.</a:t>
            </a:r>
          </a:p>
          <a:p>
            <a:r>
              <a:rPr lang="es-CL" b="1" dirty="0">
                <a:effectLst>
                  <a:outerShdw blurRad="38100" dist="38100" dir="2700000" algn="tl">
                    <a:srgbClr val="000000">
                      <a:alpha val="43137"/>
                    </a:srgbClr>
                  </a:outerShdw>
                </a:effectLst>
              </a:rPr>
              <a:t>El vive en nuestra Iglesia. </a:t>
            </a:r>
          </a:p>
          <a:p>
            <a:r>
              <a:rPr lang="es-CL" b="1" dirty="0">
                <a:effectLst>
                  <a:outerShdw blurRad="38100" dist="38100" dir="2700000" algn="tl">
                    <a:srgbClr val="000000">
                      <a:alpha val="43137"/>
                    </a:srgbClr>
                  </a:outerShdw>
                </a:effectLst>
              </a:rPr>
              <a:t>Vive también en los Sacramentos.</a:t>
            </a:r>
          </a:p>
          <a:p>
            <a:endParaRPr lang="es-CL" dirty="0"/>
          </a:p>
        </p:txBody>
      </p:sp>
    </p:spTree>
    <p:extLst>
      <p:ext uri="{BB962C8B-B14F-4D97-AF65-F5344CB8AC3E}">
        <p14:creationId xmlns:p14="http://schemas.microsoft.com/office/powerpoint/2010/main" val="1836394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06122018a | Serbian Orthodox Church in North, Central, &amp; South America">
            <a:extLst>
              <a:ext uri="{FF2B5EF4-FFF2-40B4-BE49-F238E27FC236}">
                <a16:creationId xmlns:a16="http://schemas.microsoft.com/office/drawing/2014/main" id="{3BCCA618-E4E3-4789-8960-1CAFF6DC3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475" y="0"/>
            <a:ext cx="9407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62620745-B014-4BAF-B6E2-0BF63EDF6A17}"/>
              </a:ext>
            </a:extLst>
          </p:cNvPr>
          <p:cNvSpPr>
            <a:spLocks noGrp="1"/>
          </p:cNvSpPr>
          <p:nvPr>
            <p:ph idx="1"/>
          </p:nvPr>
        </p:nvSpPr>
        <p:spPr>
          <a:xfrm>
            <a:off x="1" y="0"/>
            <a:ext cx="4073235" cy="6858000"/>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s-CL" sz="2400" b="1" dirty="0">
                <a:effectLst>
                  <a:outerShdw blurRad="38100" dist="38100" dir="2700000" algn="tl">
                    <a:srgbClr val="000000">
                      <a:alpha val="43137"/>
                    </a:srgbClr>
                  </a:outerShdw>
                </a:effectLst>
              </a:rPr>
              <a:t>El está en las Santas Escrituras.</a:t>
            </a:r>
          </a:p>
          <a:p>
            <a:r>
              <a:rPr lang="es-CL" sz="2400" b="1" dirty="0">
                <a:effectLst>
                  <a:outerShdw blurRad="38100" dist="38100" dir="2700000" algn="tl">
                    <a:srgbClr val="000000">
                      <a:alpha val="43137"/>
                    </a:srgbClr>
                  </a:outerShdw>
                </a:effectLst>
              </a:rPr>
              <a:t>Está en el alma de los fieles.</a:t>
            </a:r>
          </a:p>
          <a:p>
            <a:r>
              <a:rPr lang="es-CL" sz="2400" b="1" dirty="0">
                <a:effectLst>
                  <a:outerShdw blurRad="38100" dist="38100" dir="2700000" algn="tl">
                    <a:srgbClr val="000000">
                      <a:alpha val="43137"/>
                    </a:srgbClr>
                  </a:outerShdw>
                </a:effectLst>
              </a:rPr>
              <a:t>El Espíritu Santo une todas las cosas, y por eso los Santos están cerca de nosotros. </a:t>
            </a:r>
          </a:p>
          <a:p>
            <a:r>
              <a:rPr lang="es-CL" sz="2400" b="1" dirty="0">
                <a:effectLst>
                  <a:outerShdw blurRad="38100" dist="38100" dir="2700000" algn="tl">
                    <a:srgbClr val="000000">
                      <a:alpha val="43137"/>
                    </a:srgbClr>
                  </a:outerShdw>
                </a:effectLst>
              </a:rPr>
              <a:t>Y cuando les oramos a ellos, entonces el Espíritu Santo escucha nuestras oraciones, y nuestras almas sienten que ellos oran por nosotros.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XII.3) 14 </a:t>
            </a:r>
          </a:p>
          <a:p>
            <a:endParaRPr lang="es-CL" sz="2400" dirty="0"/>
          </a:p>
        </p:txBody>
      </p:sp>
    </p:spTree>
    <p:extLst>
      <p:ext uri="{BB962C8B-B14F-4D97-AF65-F5344CB8AC3E}">
        <p14:creationId xmlns:p14="http://schemas.microsoft.com/office/powerpoint/2010/main" val="228136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5334000"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400" b="1" dirty="0">
                <a:effectLst>
                  <a:outerShdw blurRad="38100" dist="38100" dir="2700000" algn="tl">
                    <a:srgbClr val="000000">
                      <a:alpha val="43137"/>
                    </a:srgbClr>
                  </a:outerShdw>
                </a:effectLst>
              </a:rPr>
              <a:t>Los Santos se parecen al Señor, pero también todas las personas que cumplen los mandamientos de Cristo; mas aquéllos que viven según sus propias pasiones y no se arrepienten, son como el demonio.</a:t>
            </a:r>
          </a:p>
          <a:p>
            <a:r>
              <a:rPr lang="es-CL" sz="2400" b="1" dirty="0">
                <a:effectLst>
                  <a:outerShdw blurRad="38100" dist="38100" dir="2700000" algn="tl">
                    <a:srgbClr val="000000">
                      <a:alpha val="43137"/>
                    </a:srgbClr>
                  </a:outerShdw>
                </a:effectLst>
              </a:rPr>
              <a:t>Creo que si este misterio fuese revelado al mundo, entonces ellos dejarían de servir al demonio, y cada uno buscaría servir al Señor con toda su fuerza, y ser como El.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XII.9) </a:t>
            </a:r>
          </a:p>
          <a:p>
            <a:endParaRPr lang="es-CL" sz="2400" b="1" dirty="0">
              <a:effectLst>
                <a:outerShdw blurRad="38100" dist="38100" dir="2700000" algn="tl">
                  <a:srgbClr val="000000">
                    <a:alpha val="43137"/>
                  </a:srgbClr>
                </a:outerShdw>
              </a:effectLst>
            </a:endParaRPr>
          </a:p>
        </p:txBody>
      </p:sp>
      <p:pic>
        <p:nvPicPr>
          <p:cNvPr id="26626" name="Picture 2" descr="http://36.media.tumblr.com/cd75b2a0a443d3d60924bffad5af19b2/tumblr_nwrbe419Nt1u75c5p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9" y="3705224"/>
            <a:ext cx="2371725" cy="31623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marilynmanson.com/wp-content/themes/thepaleemperor/images/news/rolling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868" y="-1"/>
            <a:ext cx="6881132" cy="37052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HOST lanza por sorpresa &quot;Seven Inches Of Satanic Panic&quot;, un nuevo ...">
            <a:extLst>
              <a:ext uri="{FF2B5EF4-FFF2-40B4-BE49-F238E27FC236}">
                <a16:creationId xmlns:a16="http://schemas.microsoft.com/office/drawing/2014/main" id="{F4A3D29A-EEE9-4FF0-83E5-04F8479AF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724" y="3705223"/>
            <a:ext cx="4486276"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73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 y="0"/>
            <a:ext cx="5591175" cy="6858000"/>
          </a:xfrm>
        </p:spPr>
        <p:style>
          <a:lnRef idx="3">
            <a:schemeClr val="lt1"/>
          </a:lnRef>
          <a:fillRef idx="1">
            <a:schemeClr val="accent5"/>
          </a:fillRef>
          <a:effectRef idx="1">
            <a:schemeClr val="accent5"/>
          </a:effectRef>
          <a:fontRef idx="minor">
            <a:schemeClr val="lt1"/>
          </a:fontRef>
        </p:style>
        <p:txBody>
          <a:bodyPr>
            <a:noAutofit/>
          </a:bodyPr>
          <a:lstStyle/>
          <a:p>
            <a:r>
              <a:rPr lang="es-CL" sz="2400" b="1" dirty="0">
                <a:solidFill>
                  <a:schemeClr val="bg1"/>
                </a:solidFill>
                <a:effectLst>
                  <a:outerShdw blurRad="38100" dist="38100" dir="2700000" algn="tl">
                    <a:srgbClr val="000000">
                      <a:alpha val="43137"/>
                    </a:srgbClr>
                  </a:outerShdw>
                </a:effectLst>
              </a:rPr>
              <a:t>Cuando el alma, por el Espíritu Santo, llega a conocer a la Madre de Dios; cuando en el Espíritu Santo el alma se hace afín a los Apóstoles, los Profetas, y a todos los Santos y los Justos, entonces ella es atraída irresistiblemente hacia ese mundo, y no puede permanecer, mas es molesta y sedienta, y no puede dejar de orar, y aunque el cuerpo se haga cansado y quiera acostarse en una cama, aun estando en cama el alma desea al Señor y al Reino de los Santos. </a:t>
            </a:r>
          </a:p>
          <a:p>
            <a:r>
              <a:rPr lang="es-CL" sz="2400" b="1" dirty="0">
                <a:solidFill>
                  <a:schemeClr val="bg1"/>
                </a:solidFill>
                <a:effectLst>
                  <a:outerShdw blurRad="38100" dist="38100" dir="2700000" algn="tl">
                    <a:srgbClr val="000000">
                      <a:alpha val="43137"/>
                    </a:srgbClr>
                  </a:outerShdw>
                </a:effectLst>
              </a:rPr>
              <a:t>(San Silvano el </a:t>
            </a:r>
            <a:r>
              <a:rPr lang="es-CL" sz="2400" b="1" dirty="0" err="1">
                <a:solidFill>
                  <a:schemeClr val="bg1"/>
                </a:solidFill>
                <a:effectLst>
                  <a:outerShdw blurRad="38100" dist="38100" dir="2700000" algn="tl">
                    <a:srgbClr val="000000">
                      <a:alpha val="43137"/>
                    </a:srgbClr>
                  </a:outerShdw>
                </a:effectLst>
              </a:rPr>
              <a:t>Athonita</a:t>
            </a:r>
            <a:r>
              <a:rPr lang="es-CL" sz="2400" b="1" dirty="0">
                <a:solidFill>
                  <a:schemeClr val="bg1"/>
                </a:solidFill>
                <a:effectLst>
                  <a:outerShdw blurRad="38100" dist="38100" dir="2700000" algn="tl">
                    <a:srgbClr val="000000">
                      <a:alpha val="43137"/>
                    </a:srgbClr>
                  </a:outerShdw>
                </a:effectLst>
              </a:rPr>
              <a:t>. Escritos. I.28) </a:t>
            </a:r>
          </a:p>
          <a:p>
            <a:endParaRPr lang="es-CL" sz="2400" dirty="0">
              <a:solidFill>
                <a:schemeClr val="bg1"/>
              </a:solidFill>
            </a:endParaRPr>
          </a:p>
          <a:p>
            <a:endParaRPr lang="es-CL" sz="2400" dirty="0">
              <a:solidFill>
                <a:schemeClr val="bg1"/>
              </a:solidFill>
            </a:endParaRPr>
          </a:p>
        </p:txBody>
      </p:sp>
      <p:pic>
        <p:nvPicPr>
          <p:cNvPr id="27650" name="Picture 2" descr="http://hermandadblanca.org/wp-content/uploads/2012/10/bond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4" y="-1"/>
            <a:ext cx="6600827" cy="686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3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cetin.com/wp-content/uploads/2015/12/cam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372" y="0"/>
            <a:ext cx="10281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918662" y="189579"/>
            <a:ext cx="5755000" cy="1400530"/>
          </a:xfrm>
        </p:spPr>
        <p:txBody>
          <a:bodyPr/>
          <a:lstStyle/>
          <a:p>
            <a:r>
              <a:rPr lang="es-CL" b="1" dirty="0">
                <a:solidFill>
                  <a:schemeClr val="bg1"/>
                </a:solidFill>
                <a:effectLst>
                  <a:outerShdw blurRad="38100" dist="38100" dir="2700000" algn="tl">
                    <a:srgbClr val="000000">
                      <a:alpha val="43137"/>
                    </a:srgbClr>
                  </a:outerShdw>
                </a:effectLst>
              </a:rPr>
              <a:t>Las Santas Escrituras </a:t>
            </a:r>
            <a:br>
              <a:rPr lang="es-CL" b="1" dirty="0">
                <a:solidFill>
                  <a:schemeClr val="bg1"/>
                </a:solidFill>
                <a:effectLst>
                  <a:outerShdw blurRad="38100" dist="38100" dir="2700000" algn="tl">
                    <a:srgbClr val="000000">
                      <a:alpha val="43137"/>
                    </a:srgbClr>
                  </a:outerShdw>
                </a:effectLst>
              </a:rPr>
            </a:br>
            <a:endParaRPr lang="es-CL" dirty="0">
              <a:solidFill>
                <a:schemeClr val="bg1"/>
              </a:solidFill>
            </a:endParaRPr>
          </a:p>
        </p:txBody>
      </p:sp>
      <p:sp>
        <p:nvSpPr>
          <p:cNvPr id="3" name="Marcador de contenido 2"/>
          <p:cNvSpPr>
            <a:spLocks noGrp="1"/>
          </p:cNvSpPr>
          <p:nvPr>
            <p:ph idx="1"/>
          </p:nvPr>
        </p:nvSpPr>
        <p:spPr>
          <a:xfrm>
            <a:off x="0" y="0"/>
            <a:ext cx="3025833" cy="6887585"/>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Las Santas Escrituras nos conducen a Dios y abren el camino al conocimiento de Dios. </a:t>
            </a:r>
          </a:p>
          <a:p>
            <a:r>
              <a:rPr lang="es-CL" sz="2800" b="1" dirty="0">
                <a:effectLst>
                  <a:outerShdw blurRad="38100" dist="38100" dir="2700000" algn="tl">
                    <a:srgbClr val="000000">
                      <a:alpha val="43137"/>
                    </a:srgbClr>
                  </a:outerShdw>
                </a:effectLst>
              </a:rPr>
              <a:t>(San Juan Crisóstomo. Conversaciones sobre el Evangelio de Juan, 59:2) </a:t>
            </a:r>
          </a:p>
        </p:txBody>
      </p:sp>
    </p:spTree>
    <p:extLst>
      <p:ext uri="{BB962C8B-B14F-4D97-AF65-F5344CB8AC3E}">
        <p14:creationId xmlns:p14="http://schemas.microsoft.com/office/powerpoint/2010/main" val="1276513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3807229" cy="6870856"/>
          </a:xfrm>
        </p:spPr>
        <p:txBody>
          <a:bodyPr>
            <a:noAutofit/>
          </a:bodyPr>
          <a:lstStyle/>
          <a:p>
            <a:r>
              <a:rPr lang="es-CL" sz="2800" b="1" dirty="0">
                <a:effectLst>
                  <a:outerShdw blurRad="38100" dist="38100" dir="2700000" algn="tl">
                    <a:srgbClr val="000000">
                      <a:alpha val="43137"/>
                    </a:srgbClr>
                  </a:outerShdw>
                </a:effectLst>
              </a:rPr>
              <a:t>De todas las aflicciones que agobian a la raza humana, no hay una, ya sea espiritual o corporal, que no pueda ser sanada por las Santas Escrituras. </a:t>
            </a:r>
          </a:p>
          <a:p>
            <a:r>
              <a:rPr lang="es-CL" sz="2800" b="1" dirty="0">
                <a:effectLst>
                  <a:outerShdw blurRad="38100" dist="38100" dir="2700000" algn="tl">
                    <a:srgbClr val="000000">
                      <a:alpha val="43137"/>
                    </a:srgbClr>
                  </a:outerShdw>
                </a:effectLst>
              </a:rPr>
              <a:t>(San Juan Crisóstomo. Conversaciones sobre el Libro del Génesis. 29.1). </a:t>
            </a:r>
          </a:p>
        </p:txBody>
      </p:sp>
      <p:pic>
        <p:nvPicPr>
          <p:cNvPr id="2050" name="Picture 2" descr="http://www.roea.org/images/Parishes/st-john-chrysos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229" y="0"/>
            <a:ext cx="8384771" cy="687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28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0.mundofotos.net/2010/03_02_2010/thedreamofpuppet1265223368/mis-pies-en-la-oscurid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976" y="0"/>
            <a:ext cx="10466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 y="0"/>
            <a:ext cx="4638503"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b="1" dirty="0">
                <a:effectLst>
                  <a:outerShdw blurRad="38100" dist="38100" dir="2700000" algn="tl">
                    <a:srgbClr val="000000">
                      <a:alpha val="43137"/>
                    </a:srgbClr>
                  </a:outerShdw>
                </a:effectLst>
              </a:rPr>
              <a:t>Así como aquellos que están privados de la luz no pueden caminar recto, así también aquellos que no contemplan el rayo de las Santas Escrituras han de pecar necesariamente, porque ellos caminan en la más profunda obscuridad. </a:t>
            </a:r>
          </a:p>
          <a:p>
            <a:r>
              <a:rPr lang="es-CL" sz="2800" b="1" dirty="0">
                <a:effectLst>
                  <a:outerShdw blurRad="38100" dist="38100" dir="2700000" algn="tl">
                    <a:srgbClr val="000000">
                      <a:alpha val="43137"/>
                    </a:srgbClr>
                  </a:outerShdw>
                </a:effectLst>
              </a:rPr>
              <a:t>(San Juan </a:t>
            </a:r>
            <a:r>
              <a:rPr lang="es-CL" sz="2800" b="1" dirty="0" err="1">
                <a:effectLst>
                  <a:outerShdw blurRad="38100" dist="38100" dir="2700000" algn="tl">
                    <a:srgbClr val="000000">
                      <a:alpha val="43137"/>
                    </a:srgbClr>
                  </a:outerShdw>
                </a:effectLst>
              </a:rPr>
              <a:t>Crisostomo</a:t>
            </a:r>
            <a:r>
              <a:rPr lang="es-CL" sz="2800" b="1" dirty="0">
                <a:effectLst>
                  <a:outerShdw blurRad="38100" dist="38100" dir="2700000" algn="tl">
                    <a:srgbClr val="000000">
                      <a:alpha val="43137"/>
                    </a:srgbClr>
                  </a:outerShdw>
                </a:effectLst>
              </a:rPr>
              <a:t>. Acerca de Romanos. 10.1) </a:t>
            </a:r>
          </a:p>
        </p:txBody>
      </p:sp>
    </p:spTree>
    <p:extLst>
      <p:ext uri="{BB962C8B-B14F-4D97-AF65-F5344CB8AC3E}">
        <p14:creationId xmlns:p14="http://schemas.microsoft.com/office/powerpoint/2010/main" val="151220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oncepto.de/wp-content/uploads/2015/05/Moral.-Ilustraci%C3%B3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 y="0"/>
            <a:ext cx="1220086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40631" y="3429000"/>
            <a:ext cx="3585411" cy="3429000"/>
          </a:xfr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a:lstStyle/>
          <a:p>
            <a:pPr>
              <a:buFont typeface="Wingdings" panose="05000000000000000000" pitchFamily="2" charset="2"/>
              <a:buChar char="v"/>
            </a:pPr>
            <a:r>
              <a:rPr lang="es-CL" b="1" dirty="0">
                <a:effectLst>
                  <a:outerShdw blurRad="38100" dist="38100" dir="2700000" algn="tl">
                    <a:srgbClr val="000000">
                      <a:alpha val="43137"/>
                    </a:srgbClr>
                  </a:outerShdw>
                </a:effectLst>
              </a:rPr>
              <a:t>Solamente aquél que se resguarda de todo pecado puede tener una fe sincera y ferviente. </a:t>
            </a:r>
          </a:p>
          <a:p>
            <a:pPr>
              <a:buFont typeface="Wingdings" panose="05000000000000000000" pitchFamily="2" charset="2"/>
              <a:buChar char="v"/>
            </a:pPr>
            <a:r>
              <a:rPr lang="es-CL" b="1" dirty="0">
                <a:effectLst>
                  <a:outerShdw blurRad="38100" dist="38100" dir="2700000" algn="tl">
                    <a:srgbClr val="000000">
                      <a:alpha val="43137"/>
                    </a:srgbClr>
                  </a:outerShdw>
                </a:effectLst>
              </a:rPr>
              <a:t>La fe solamente se conserva en presencia de una buena moral. </a:t>
            </a:r>
          </a:p>
          <a:p>
            <a:pPr>
              <a:buFont typeface="Wingdings" panose="05000000000000000000" pitchFamily="2" charset="2"/>
              <a:buChar char="v"/>
            </a:pPr>
            <a:r>
              <a:rPr lang="es-CL" b="1" dirty="0">
                <a:effectLst>
                  <a:outerShdw blurRad="38100" dist="38100" dir="2700000" algn="tl">
                    <a:srgbClr val="000000">
                      <a:alpha val="43137"/>
                    </a:srgbClr>
                  </a:outerShdw>
                </a:effectLst>
              </a:rPr>
              <a:t>(San Nikon de </a:t>
            </a:r>
            <a:r>
              <a:rPr lang="es-CL" b="1" dirty="0" err="1">
                <a:effectLst>
                  <a:outerShdw blurRad="38100" dist="38100" dir="2700000" algn="tl">
                    <a:srgbClr val="000000">
                      <a:alpha val="43137"/>
                    </a:srgbClr>
                  </a:outerShdw>
                </a:effectLst>
              </a:rPr>
              <a:t>Optina</a:t>
            </a:r>
            <a:r>
              <a:rPr lang="es-CL" b="1" dirty="0">
                <a:effectLst>
                  <a:outerShdw blurRad="38100" dist="38100" dir="2700000" algn="tl">
                    <a:srgbClr val="000000">
                      <a:alpha val="43137"/>
                    </a:srgbClr>
                  </a:outerShdw>
                </a:effectLst>
              </a:rPr>
              <a:t>) </a:t>
            </a:r>
          </a:p>
          <a:p>
            <a:pPr>
              <a:buFont typeface="Wingdings" panose="05000000000000000000" pitchFamily="2" charset="2"/>
              <a:buChar char="v"/>
            </a:pPr>
            <a:endParaRPr lang="es-CL" dirty="0"/>
          </a:p>
        </p:txBody>
      </p:sp>
    </p:spTree>
    <p:extLst>
      <p:ext uri="{BB962C8B-B14F-4D97-AF65-F5344CB8AC3E}">
        <p14:creationId xmlns:p14="http://schemas.microsoft.com/office/powerpoint/2010/main" val="242038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pr/mpr/AAEAAQAAAAAAAAQcAAAAJDIzMzViMmIyLWY5OGYtNGMzNC05MzkzLWY5YzAyM2FmOWEwM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85228" y="199506"/>
            <a:ext cx="5300430" cy="2177935"/>
          </a:xfrm>
        </p:spPr>
        <p:txBody>
          <a:bodyPr>
            <a:normAutofit/>
          </a:bodyPr>
          <a:lstStyle/>
          <a:p>
            <a:pPr marL="0" indent="0">
              <a:buNone/>
            </a:pPr>
            <a:r>
              <a:rPr lang="es-CL" b="1" i="1" dirty="0">
                <a:effectLst>
                  <a:outerShdw blurRad="38100" dist="38100" dir="2700000" algn="tl">
                    <a:srgbClr val="000000">
                      <a:alpha val="43137"/>
                    </a:srgbClr>
                  </a:outerShdw>
                </a:effectLst>
              </a:rPr>
              <a:t>Un hombre humilde que vive una vida espiritual, cuando lee las Santas Escrituras, relacionará todo consigo mismo y no con otros. </a:t>
            </a:r>
          </a:p>
          <a:p>
            <a:pPr marL="0" indent="0">
              <a:buNone/>
            </a:pPr>
            <a:r>
              <a:rPr lang="es-CL" b="1" i="1" dirty="0">
                <a:effectLst>
                  <a:outerShdw blurRad="38100" dist="38100" dir="2700000" algn="tl">
                    <a:srgbClr val="000000">
                      <a:alpha val="43137"/>
                    </a:srgbClr>
                  </a:outerShdw>
                </a:effectLst>
              </a:rPr>
              <a:t>(San Marcos el Asceta. Sermón 1.6) </a:t>
            </a:r>
          </a:p>
          <a:p>
            <a:pPr marL="0" indent="0">
              <a:buNone/>
            </a:pPr>
            <a:endParaRPr lang="es-CL" i="1" dirty="0"/>
          </a:p>
          <a:p>
            <a:pPr marL="0" indent="0">
              <a:buNone/>
            </a:pPr>
            <a:endParaRPr lang="es-CL" i="1" dirty="0"/>
          </a:p>
          <a:p>
            <a:pPr marL="0" indent="0">
              <a:buNone/>
            </a:pPr>
            <a:endParaRPr lang="es-CL" i="1" dirty="0"/>
          </a:p>
        </p:txBody>
      </p:sp>
    </p:spTree>
    <p:extLst>
      <p:ext uri="{BB962C8B-B14F-4D97-AF65-F5344CB8AC3E}">
        <p14:creationId xmlns:p14="http://schemas.microsoft.com/office/powerpoint/2010/main" val="2750757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77180" y="295729"/>
            <a:ext cx="3795809" cy="6238075"/>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En todo lo que encuentres en las Santas Escrituras, busca el propósito de las palabras, para que puedas entrar en la profundidad del pensamiento de los Santos y así les comprendas con mayor exactitud. </a:t>
            </a:r>
          </a:p>
        </p:txBody>
      </p:sp>
      <p:pic>
        <p:nvPicPr>
          <p:cNvPr id="5122" name="Picture 2" descr="http://comocualquiera.com/wp-content/uploads/2013/04/Fotolia_38579952_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439"/>
            <a:ext cx="7620000" cy="686844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1272507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tradyouth.org/uploads/2015/07/knee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 y="-20155"/>
            <a:ext cx="12201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55167" y="295729"/>
            <a:ext cx="3298755" cy="5795681"/>
          </a:xfrm>
        </p:spPr>
        <p:txBody>
          <a:bodyPr>
            <a:normAutofit/>
          </a:bodyPr>
          <a:lstStyle/>
          <a:p>
            <a:pPr marL="0" indent="0">
              <a:buNone/>
            </a:pPr>
            <a:r>
              <a:rPr lang="es-CL" sz="2400" b="1" i="1" dirty="0">
                <a:effectLst>
                  <a:outerShdw blurRad="38100" dist="38100" dir="2700000" algn="tl">
                    <a:srgbClr val="000000">
                      <a:alpha val="43137"/>
                    </a:srgbClr>
                  </a:outerShdw>
                </a:effectLst>
              </a:rPr>
              <a:t>No te acerques a la lectura de la Divina Escritura sin oración y pidiendo la ayuda de Dios. </a:t>
            </a:r>
          </a:p>
          <a:p>
            <a:pPr marL="0" indent="0">
              <a:buNone/>
            </a:pPr>
            <a:r>
              <a:rPr lang="es-CL" sz="2400" b="1" i="1" dirty="0">
                <a:effectLst>
                  <a:outerShdw blurRad="38100" dist="38100" dir="2700000" algn="tl">
                    <a:srgbClr val="000000">
                      <a:alpha val="43137"/>
                    </a:srgbClr>
                  </a:outerShdw>
                </a:effectLst>
              </a:rPr>
              <a:t>Considera que la oración es la clave al verdadero entendimiento de aquello que es dicho en las Santas Escrituras. </a:t>
            </a:r>
          </a:p>
          <a:p>
            <a:pPr marL="0" indent="0">
              <a:buNone/>
            </a:pPr>
            <a:r>
              <a:rPr lang="es-CL" sz="2400" b="1" i="1" dirty="0">
                <a:effectLst>
                  <a:outerShdw blurRad="38100" dist="38100" dir="2700000" algn="tl">
                    <a:srgbClr val="000000">
                      <a:alpha val="43137"/>
                    </a:srgbClr>
                  </a:outerShdw>
                </a:effectLst>
              </a:rPr>
              <a:t>(San Isaac el Sirio. Sermón 1.85) </a:t>
            </a:r>
          </a:p>
          <a:p>
            <a:pPr marL="0" indent="0">
              <a:buNone/>
            </a:pPr>
            <a:endParaRPr lang="es-CL" sz="2400" i="1" dirty="0"/>
          </a:p>
        </p:txBody>
      </p:sp>
    </p:spTree>
    <p:extLst>
      <p:ext uri="{BB962C8B-B14F-4D97-AF65-F5344CB8AC3E}">
        <p14:creationId xmlns:p14="http://schemas.microsoft.com/office/powerpoint/2010/main" val="2248068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75149" y="0"/>
            <a:ext cx="3032531" cy="6858000"/>
          </a:xfrm>
        </p:spPr>
        <p:txBody>
          <a:bodyPr>
            <a:normAutofit fontScale="92500" lnSpcReduction="20000"/>
          </a:bodyPr>
          <a:lstStyle/>
          <a:p>
            <a:r>
              <a:rPr lang="es-CL" b="1" dirty="0">
                <a:effectLst>
                  <a:outerShdw blurRad="38100" dist="38100" dir="2700000" algn="tl">
                    <a:srgbClr val="000000">
                      <a:alpha val="43137"/>
                    </a:srgbClr>
                  </a:outerShdw>
                </a:effectLst>
              </a:rPr>
              <a:t>Cuando comiences a leer o a escuchar las Santas Escrituras, ora a Dios así: “Señor Jesucristo, abre los oídos y los ojos de mi corazón para que pueda escuchar tus palabras y comprenderlas, y pueda así cumplir tu voluntad.” </a:t>
            </a:r>
          </a:p>
          <a:p>
            <a:r>
              <a:rPr lang="es-CL" b="1" dirty="0">
                <a:effectLst>
                  <a:outerShdw blurRad="38100" dist="38100" dir="2700000" algn="tl">
                    <a:srgbClr val="000000">
                      <a:alpha val="43137"/>
                    </a:srgbClr>
                  </a:outerShdw>
                </a:effectLst>
              </a:rPr>
              <a:t>Ora siempre a Dios de esta manera, para que El pueda iluminar tu mente y abrir para ti el poder de sus palabras. Muchos, habiendo confiado en su propio razonamiento, se han retirado decepcionados.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Efrain</a:t>
            </a:r>
            <a:r>
              <a:rPr lang="es-CL" b="1" dirty="0">
                <a:effectLst>
                  <a:outerShdw blurRad="38100" dist="38100" dir="2700000" algn="tl">
                    <a:srgbClr val="000000">
                      <a:alpha val="43137"/>
                    </a:srgbClr>
                  </a:outerShdw>
                </a:effectLst>
              </a:rPr>
              <a:t> el Sirio) </a:t>
            </a:r>
          </a:p>
        </p:txBody>
      </p:sp>
      <p:pic>
        <p:nvPicPr>
          <p:cNvPr id="7170" name="Picture 2" descr="http://www.pravoslavie.ru/sas/image/102103/210324.p.jpg?mtime=14391555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680" y="0"/>
            <a:ext cx="47697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Orthodox Study Bible | Ancient Faith Store">
            <a:extLst>
              <a:ext uri="{FF2B5EF4-FFF2-40B4-BE49-F238E27FC236}">
                <a16:creationId xmlns:a16="http://schemas.microsoft.com/office/drawing/2014/main" id="{D2EBC131-7CF9-49CE-9E72-21BC1A86E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75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21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4342" y="295729"/>
            <a:ext cx="4480192" cy="6264875"/>
          </a:xfrm>
        </p:spPr>
        <p:txBody>
          <a:bodyPr>
            <a:normAutofit fontScale="92500" lnSpcReduction="10000"/>
          </a:bodyPr>
          <a:lstStyle/>
          <a:p>
            <a:r>
              <a:rPr lang="es-CL" b="1" dirty="0">
                <a:effectLst>
                  <a:outerShdw blurRad="38100" dist="38100" dir="2700000" algn="tl">
                    <a:srgbClr val="000000">
                      <a:alpha val="43137"/>
                    </a:srgbClr>
                  </a:outerShdw>
                </a:effectLst>
              </a:rPr>
              <a:t>Los orgullosos pecan grandemente cuando después de estudiar literatura secular y haber cambiado a las Santas Escrituras, consideran que todo lo que dicen es la Ley de Dios, y no procuran conocer el pensamiento de los Profetas y Apóstoles, mas buscan extraer de las Escrituras textos inadecuados para sus propios pensamientos, como si fuese una buena obra y no la más sucia forma de estudio, distorsionar los pensamientos de la Escritura y someterlos a sus propias intenciones, a pesar de obvias contradicciones… Es propio de niños y charlatanes tratar de enseñar lo que no conocen. </a:t>
            </a:r>
          </a:p>
          <a:p>
            <a:r>
              <a:rPr lang="es-CL" b="1" dirty="0">
                <a:effectLst>
                  <a:outerShdw blurRad="38100" dist="38100" dir="2700000" algn="tl">
                    <a:srgbClr val="000000">
                      <a:alpha val="43137"/>
                    </a:srgbClr>
                  </a:outerShdw>
                </a:effectLst>
              </a:rPr>
              <a:t>(San Jerónimo. Carta a San Paulino) </a:t>
            </a:r>
            <a:endParaRPr lang="es-CL" dirty="0"/>
          </a:p>
        </p:txBody>
      </p:sp>
      <p:pic>
        <p:nvPicPr>
          <p:cNvPr id="8194" name="Picture 2" descr="http://2.bp.blogspot.com/_UaWuepNWh7A/TPAIIz7xaVI/AAAAAAAAAQs/mM4EUnzRJh0/s1600/P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53654">
            <a:off x="5136601" y="338076"/>
            <a:ext cx="3309893" cy="432832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ytimg.com/vi/0WiucJbYJeY/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0144">
            <a:off x="6699644" y="2465557"/>
            <a:ext cx="5101656" cy="3826243"/>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625458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57106" cy="5795681"/>
          </a:xfrm>
        </p:spPr>
        <p:txBody>
          <a:bodyPr>
            <a:normAutofit fontScale="85000" lnSpcReduction="10000"/>
          </a:bodyPr>
          <a:lstStyle/>
          <a:p>
            <a:r>
              <a:rPr lang="es-CL" sz="6500" b="1" dirty="0">
                <a:effectLst>
                  <a:outerShdw blurRad="38100" dist="38100" dir="2700000" algn="tl">
                    <a:srgbClr val="000000">
                      <a:alpha val="43137"/>
                    </a:srgbClr>
                  </a:outerShdw>
                </a:effectLst>
              </a:rPr>
              <a:t>La Santa Tradición </a:t>
            </a:r>
          </a:p>
          <a:p>
            <a:r>
              <a:rPr lang="es-CL" b="1" dirty="0">
                <a:effectLst>
                  <a:outerShdw blurRad="38100" dist="38100" dir="2700000" algn="tl">
                    <a:srgbClr val="000000">
                      <a:alpha val="43137"/>
                    </a:srgbClr>
                  </a:outerShdw>
                </a:effectLst>
              </a:rPr>
              <a:t>63. Si alguien desea protegerse de engaños y seguir saludable en la fe, debe primero someter su fe a la autoridad de las Santas Escrituras, y después a la Tradición de la Iglesia. </a:t>
            </a:r>
          </a:p>
          <a:p>
            <a:r>
              <a:rPr lang="es-CL" b="1" dirty="0">
                <a:effectLst>
                  <a:outerShdw blurRad="38100" dist="38100" dir="2700000" algn="tl">
                    <a:srgbClr val="000000">
                      <a:alpha val="43137"/>
                    </a:srgbClr>
                  </a:outerShdw>
                </a:effectLst>
              </a:rPr>
              <a:t>Pero alguno preguntará: ¿Acaso no es suficiente el Canon de la Escritura para todo? Y ¿Por qué debemos agregar a todo la autoridad de la Tradición? </a:t>
            </a:r>
          </a:p>
        </p:txBody>
      </p:sp>
      <p:pic>
        <p:nvPicPr>
          <p:cNvPr id="9218" name="Picture 2" descr="http://www.orthodoxchurchinhongkong.org/wp-content/uploads/2013/04/The-Tradition-was-called-Apostolic-because-it-was-delivered-by-the-Apostles-to-the-Church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126" y="2017058"/>
            <a:ext cx="609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1778158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3" y="452718"/>
            <a:ext cx="3703466" cy="5795681"/>
          </a:xfrm>
        </p:spPr>
        <p:txBody>
          <a:bodyPr>
            <a:normAutofit/>
          </a:bodyPr>
          <a:lstStyle/>
          <a:p>
            <a:r>
              <a:rPr lang="es-CL" b="1" dirty="0">
                <a:effectLst>
                  <a:outerShdw blurRad="38100" dist="38100" dir="2700000" algn="tl">
                    <a:srgbClr val="000000">
                      <a:alpha val="43137"/>
                    </a:srgbClr>
                  </a:outerShdw>
                </a:effectLst>
              </a:rPr>
              <a:t>Esto es porque no todos comprenden las Escrituras de la misma forma, por que uno las explica a su manera, y otro de algún otro modo, de modo que es posible obtener de allí tantos pensamientos distintos como haya cabezas. </a:t>
            </a:r>
          </a:p>
          <a:p>
            <a:r>
              <a:rPr lang="es-CL" b="1" dirty="0">
                <a:effectLst>
                  <a:outerShdw blurRad="38100" dist="38100" dir="2700000" algn="tl">
                    <a:srgbClr val="000000">
                      <a:alpha val="43137"/>
                    </a:srgbClr>
                  </a:outerShdw>
                </a:effectLst>
              </a:rPr>
              <a:t>Por tanto, es necesario ser guiado por el entendimiento de la Iglesia</a:t>
            </a:r>
            <a:endParaRPr lang="es-CL" dirty="0"/>
          </a:p>
        </p:txBody>
      </p:sp>
      <p:pic>
        <p:nvPicPr>
          <p:cNvPr id="10242" name="Picture 2" descr="http://www.impulsonegocios.com/resources/original/IN_2015/-marcos/diariopapel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779" y="1377178"/>
            <a:ext cx="64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2874452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4261707" cy="5795681"/>
          </a:xfrm>
        </p:spPr>
        <p:txBody>
          <a:bodyPr/>
          <a:lstStyle/>
          <a:p>
            <a:r>
              <a:rPr lang="es-CL" b="1" dirty="0">
                <a:effectLst>
                  <a:outerShdw blurRad="38100" dist="38100" dir="2700000" algn="tl">
                    <a:srgbClr val="000000">
                      <a:alpha val="43137"/>
                    </a:srgbClr>
                  </a:outerShdw>
                </a:effectLst>
              </a:rPr>
              <a:t>¿Qué es Tradición? </a:t>
            </a:r>
          </a:p>
          <a:p>
            <a:r>
              <a:rPr lang="es-CL" b="1" dirty="0">
                <a:effectLst>
                  <a:outerShdw blurRad="38100" dist="38100" dir="2700000" algn="tl">
                    <a:srgbClr val="000000">
                      <a:alpha val="43137"/>
                    </a:srgbClr>
                  </a:outerShdw>
                </a:effectLst>
              </a:rPr>
              <a:t>Es aquello que ha sido comprendido por todos, en todas partes y en todos los tiempos. </a:t>
            </a:r>
          </a:p>
          <a:p>
            <a:r>
              <a:rPr lang="es-CL" b="1" dirty="0">
                <a:effectLst>
                  <a:outerShdw blurRad="38100" dist="38100" dir="2700000" algn="tl">
                    <a:srgbClr val="000000">
                      <a:alpha val="43137"/>
                    </a:srgbClr>
                  </a:outerShdw>
                </a:effectLst>
              </a:rPr>
              <a:t>Es aquello que has recibido y no lo que tú supones.</a:t>
            </a:r>
          </a:p>
          <a:p>
            <a:r>
              <a:rPr lang="es-CL" b="1" dirty="0">
                <a:effectLst>
                  <a:outerShdw blurRad="38100" dist="38100" dir="2700000" algn="tl">
                    <a:srgbClr val="000000">
                      <a:alpha val="43137"/>
                    </a:srgbClr>
                  </a:outerShdw>
                </a:effectLst>
              </a:rPr>
              <a:t>Entonces, </a:t>
            </a:r>
            <a:r>
              <a:rPr lang="es-CL" b="1" dirty="0">
                <a:solidFill>
                  <a:srgbClr val="FFFF00"/>
                </a:solidFill>
                <a:effectLst>
                  <a:outerShdw blurRad="38100" dist="38100" dir="2700000" algn="tl">
                    <a:srgbClr val="000000">
                      <a:alpha val="43137"/>
                    </a:srgbClr>
                  </a:outerShdw>
                </a:effectLst>
              </a:rPr>
              <a:t>nuestro trabajo no es dirigir la fe hacia donde deseamos que vaya, sino seguirla adonde nos lleva</a:t>
            </a:r>
            <a:r>
              <a:rPr lang="es-CL" b="1" dirty="0">
                <a:effectLst>
                  <a:outerShdw blurRad="38100" dist="38100" dir="2700000" algn="tl">
                    <a:srgbClr val="000000">
                      <a:alpha val="43137"/>
                    </a:srgbClr>
                  </a:outerShdw>
                </a:effectLst>
              </a:rPr>
              <a:t>. </a:t>
            </a:r>
          </a:p>
          <a:p>
            <a:r>
              <a:rPr lang="es-CL" b="1" dirty="0">
                <a:effectLst>
                  <a:outerShdw blurRad="38100" dist="38100" dir="2700000" algn="tl">
                    <a:srgbClr val="000000">
                      <a:alpha val="43137"/>
                    </a:srgbClr>
                  </a:outerShdw>
                </a:effectLst>
              </a:rPr>
              <a:t>(San Vicente de </a:t>
            </a:r>
            <a:r>
              <a:rPr lang="es-CL" b="1" dirty="0" err="1">
                <a:effectLst>
                  <a:outerShdw blurRad="38100" dist="38100" dir="2700000" algn="tl">
                    <a:srgbClr val="000000">
                      <a:alpha val="43137"/>
                    </a:srgbClr>
                  </a:outerShdw>
                </a:effectLst>
              </a:rPr>
              <a:t>Lerins</a:t>
            </a:r>
            <a:r>
              <a:rPr lang="es-CL" b="1" dirty="0">
                <a:effectLst>
                  <a:outerShdw blurRad="38100" dist="38100" dir="2700000" algn="tl">
                    <a:srgbClr val="000000">
                      <a:alpha val="43137"/>
                    </a:srgbClr>
                  </a:outerShdw>
                </a:effectLst>
              </a:rPr>
              <a:t>. Notas a un Peregrino) </a:t>
            </a:r>
          </a:p>
          <a:p>
            <a:endParaRPr lang="es-CL" dirty="0"/>
          </a:p>
        </p:txBody>
      </p:sp>
      <p:pic>
        <p:nvPicPr>
          <p:cNvPr id="11266" name="Picture 2" descr="http://orthodoxyinfo.org/TrueOrthod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958" y="2720674"/>
            <a:ext cx="3934285"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37</a:t>
            </a:fld>
            <a:endParaRPr lang="en-US" dirty="0"/>
          </a:p>
        </p:txBody>
      </p:sp>
    </p:spTree>
    <p:extLst>
      <p:ext uri="{BB962C8B-B14F-4D97-AF65-F5344CB8AC3E}">
        <p14:creationId xmlns:p14="http://schemas.microsoft.com/office/powerpoint/2010/main" val="2185078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403952" cy="5972358"/>
          </a:xfrm>
        </p:spPr>
        <p:txBody>
          <a:bodyPr>
            <a:normAutofit fontScale="77500" lnSpcReduction="20000"/>
          </a:bodyPr>
          <a:lstStyle/>
          <a:p>
            <a:r>
              <a:rPr lang="es-CL" b="1" dirty="0">
                <a:effectLst>
                  <a:outerShdw blurRad="38100" dist="38100" dir="2700000" algn="tl">
                    <a:srgbClr val="000000">
                      <a:alpha val="43137"/>
                    </a:srgbClr>
                  </a:outerShdw>
                </a:effectLst>
              </a:rPr>
              <a:t>64. No te propongas explicar los Evangelios o los otros libros de Santa Escritura por ti mismo. </a:t>
            </a:r>
          </a:p>
          <a:p>
            <a:r>
              <a:rPr lang="es-CL" b="1" dirty="0">
                <a:effectLst>
                  <a:outerShdw blurRad="38100" dist="38100" dir="2700000" algn="tl">
                    <a:srgbClr val="000000">
                      <a:alpha val="43137"/>
                    </a:srgbClr>
                  </a:outerShdw>
                </a:effectLst>
              </a:rPr>
              <a:t>Las Escrituras no fueron comunicadas arbitrariamente por los Profetas y Apóstoles, sino por inspiración del Espíritu Santo. </a:t>
            </a:r>
          </a:p>
          <a:p>
            <a:r>
              <a:rPr lang="es-CL" b="1" dirty="0">
                <a:effectLst>
                  <a:outerShdw blurRad="38100" dist="38100" dir="2700000" algn="tl">
                    <a:srgbClr val="000000">
                      <a:alpha val="43137"/>
                    </a:srgbClr>
                  </a:outerShdw>
                </a:effectLst>
              </a:rPr>
              <a:t>Entonces, ¿No es insensato explicarlas arbitrariamente? El Espíritu Santo, habiendo expresado la Palabra de Dios por medio de los Profetas y Apóstoles la explicó por medio de los Santos Padres. </a:t>
            </a:r>
          </a:p>
          <a:p>
            <a:r>
              <a:rPr lang="es-CL" b="1" dirty="0">
                <a:effectLst>
                  <a:outerShdw blurRad="38100" dist="38100" dir="2700000" algn="tl">
                    <a:srgbClr val="000000">
                      <a:alpha val="43137"/>
                    </a:srgbClr>
                  </a:outerShdw>
                </a:effectLst>
              </a:rPr>
              <a:t>La palabra de Dios y su explicación son un don del Espíritu Santo.</a:t>
            </a:r>
          </a:p>
          <a:p>
            <a:r>
              <a:rPr lang="es-CL" b="1" dirty="0">
                <a:effectLst>
                  <a:outerShdw blurRad="38100" dist="38100" dir="2700000" algn="tl">
                    <a:srgbClr val="000000">
                      <a:alpha val="43137"/>
                    </a:srgbClr>
                  </a:outerShdw>
                </a:effectLst>
              </a:rPr>
              <a:t> La santa Iglesia Ortodoxa y sus hijos auténticos aceptan solamente esta interpretación. </a:t>
            </a:r>
          </a:p>
          <a:p>
            <a:r>
              <a:rPr lang="es-CL" b="1" dirty="0">
                <a:effectLst>
                  <a:outerShdw blurRad="38100" dist="38100" dir="2700000" algn="tl">
                    <a:srgbClr val="000000">
                      <a:alpha val="43137"/>
                    </a:srgbClr>
                  </a:outerShdw>
                </a:effectLst>
              </a:rPr>
              <a:t>(San Ignacio </a:t>
            </a:r>
            <a:r>
              <a:rPr lang="es-CL" b="1" dirty="0" err="1">
                <a:effectLst>
                  <a:outerShdw blurRad="38100" dist="38100" dir="2700000" algn="tl">
                    <a:srgbClr val="000000">
                      <a:alpha val="43137"/>
                    </a:srgbClr>
                  </a:outerShdw>
                </a:effectLst>
              </a:rPr>
              <a:t>Brianchaninov</a:t>
            </a:r>
            <a:r>
              <a:rPr lang="es-CL" b="1" dirty="0">
                <a:effectLst>
                  <a:outerShdw blurRad="38100" dist="38100" dir="2700000" algn="tl">
                    <a:srgbClr val="000000">
                      <a:alpha val="43137"/>
                    </a:srgbClr>
                  </a:outerShdw>
                </a:effectLst>
              </a:rPr>
              <a:t>. Leer el Evangelio) </a:t>
            </a:r>
          </a:p>
        </p:txBody>
      </p:sp>
      <p:pic>
        <p:nvPicPr>
          <p:cNvPr id="12290" name="Picture 2" descr="http://www.schgoc.hi.goarch.org/assets/images/Penteco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432" y="438441"/>
            <a:ext cx="4277133" cy="5986635"/>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1973442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193559" cy="6053278"/>
          </a:xfrm>
        </p:spPr>
        <p:txBody>
          <a:bodyPr>
            <a:normAutofit fontScale="70000" lnSpcReduction="20000"/>
          </a:bodyPr>
          <a:lstStyle/>
          <a:p>
            <a:r>
              <a:rPr lang="es-CL" b="1" dirty="0">
                <a:effectLst>
                  <a:outerShdw blurRad="38100" dist="38100" dir="2700000" algn="tl">
                    <a:srgbClr val="000000">
                      <a:alpha val="43137"/>
                    </a:srgbClr>
                  </a:outerShdw>
                </a:effectLst>
              </a:rPr>
              <a:t>65. Algunas veces los protestantes japoneses venían a pedirme que les clarificara algún pasaje de las Santas Escrituras. “Ustedes tienen sus propios maestros misioneros,” les dije, “vayan y pregúntenles a ellos; ¿qué dicen ellos?” “Les hemos preguntado y dijeron: Entiendan como ustedes puedan. </a:t>
            </a:r>
          </a:p>
          <a:p>
            <a:r>
              <a:rPr lang="es-CL" b="1" dirty="0">
                <a:effectLst>
                  <a:outerShdw blurRad="38100" dist="38100" dir="2700000" algn="tl">
                    <a:srgbClr val="000000">
                      <a:alpha val="43137"/>
                    </a:srgbClr>
                  </a:outerShdw>
                </a:effectLst>
              </a:rPr>
              <a:t>Pero nosotros necesitamos entender el verdadero pensamiento de Dios, no nuestra propia opinión personal.” No es así entre nosotros; todo es claro, confiable y simple, porque aceptamos a la Santa Tradición además de las Santas Escrituras. </a:t>
            </a:r>
          </a:p>
          <a:p>
            <a:r>
              <a:rPr lang="es-CL" b="1" dirty="0">
                <a:effectLst>
                  <a:outerShdw blurRad="38100" dist="38100" dir="2700000" algn="tl">
                    <a:srgbClr val="000000">
                      <a:alpha val="43137"/>
                    </a:srgbClr>
                  </a:outerShdw>
                </a:effectLst>
              </a:rPr>
              <a:t>Y la Santa Tradición es una voz viviente e ininterrumpida de nuestra Iglesia, desde el tiempo de Cristo y sus Apóstoles hasta ahora, y que existirá hasta el fin del mundo. En ella todo el significado de las Santas Escrituras está preservado. </a:t>
            </a:r>
          </a:p>
          <a:p>
            <a:r>
              <a:rPr lang="es-CL" b="1" dirty="0">
                <a:effectLst>
                  <a:outerShdw blurRad="38100" dist="38100" dir="2700000" algn="tl">
                    <a:srgbClr val="000000">
                      <a:alpha val="43137"/>
                    </a:srgbClr>
                  </a:outerShdw>
                </a:effectLst>
              </a:rPr>
              <a:t>(San Nicolás de Japón. Diario. Enero 15, 1897) </a:t>
            </a:r>
          </a:p>
          <a:p>
            <a:endParaRPr lang="es-CL" dirty="0"/>
          </a:p>
          <a:p>
            <a:endParaRPr lang="es-CL" dirty="0"/>
          </a:p>
        </p:txBody>
      </p:sp>
      <p:pic>
        <p:nvPicPr>
          <p:cNvPr id="13314" name="Picture 2" descr="http://www.conservacionybiodiversidad.cl/wp-content/uploads/2012/04/araucaria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510" y="235451"/>
            <a:ext cx="38100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riosid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303" y="803188"/>
            <a:ext cx="3905692" cy="585056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67685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7670" y="520300"/>
            <a:ext cx="3719541" cy="5795681"/>
          </a:xfrm>
        </p:spPr>
        <p:txBody>
          <a:bodyPr>
            <a:normAutofit/>
          </a:bodyPr>
          <a:lstStyle/>
          <a:p>
            <a:r>
              <a:rPr lang="es-CL" b="1" dirty="0">
                <a:effectLst>
                  <a:outerShdw blurRad="38100" dist="38100" dir="2700000" algn="tl">
                    <a:srgbClr val="000000">
                      <a:alpha val="43137"/>
                    </a:srgbClr>
                  </a:outerShdw>
                </a:effectLst>
              </a:rPr>
              <a:t>Nuestro mundo está guiado por dos principios y fuentes: Dios y el demonio. </a:t>
            </a:r>
          </a:p>
          <a:p>
            <a:r>
              <a:rPr lang="es-CL" b="1" dirty="0">
                <a:effectLst>
                  <a:outerShdw blurRad="38100" dist="38100" dir="2700000" algn="tl">
                    <a:srgbClr val="000000">
                      <a:alpha val="43137"/>
                    </a:srgbClr>
                  </a:outerShdw>
                </a:effectLst>
              </a:rPr>
              <a:t>Todo lo que es mejor en el mundo de los hombres tiene su fuente en Dios, y todo lo que es malo tiene al demonio como principio y fuente. </a:t>
            </a:r>
          </a:p>
          <a:p>
            <a:r>
              <a:rPr lang="es-CL" b="1" dirty="0">
                <a:effectLst>
                  <a:outerShdw blurRad="38100" dist="38100" dir="2700000" algn="tl">
                    <a:srgbClr val="000000">
                      <a:alpha val="43137"/>
                    </a:srgbClr>
                  </a:outerShdw>
                </a:effectLst>
              </a:rPr>
              <a:t>A final de cuentas, todo lo bueno proviene de Dios y todo mal proviene del demonio. </a:t>
            </a:r>
          </a:p>
          <a:p>
            <a:r>
              <a:rPr lang="es-CL" b="1" dirty="0">
                <a:effectLst>
                  <a:outerShdw blurRad="38100" dist="38100" dir="2700000" algn="tl">
                    <a:srgbClr val="000000">
                      <a:alpha val="43137"/>
                    </a:srgbClr>
                  </a:outerShdw>
                </a:effectLst>
              </a:rPr>
              <a:t>(San Justino </a:t>
            </a:r>
            <a:r>
              <a:rPr lang="es-CL" b="1" dirty="0" err="1">
                <a:effectLst>
                  <a:outerShdw blurRad="38100" dist="38100" dir="2700000" algn="tl">
                    <a:srgbClr val="000000">
                      <a:alpha val="43137"/>
                    </a:srgbClr>
                  </a:outerShdw>
                </a:effectLst>
              </a:rPr>
              <a:t>Popovich</a:t>
            </a:r>
            <a:r>
              <a:rPr lang="es-CL" b="1" dirty="0">
                <a:effectLst>
                  <a:outerShdw blurRad="38100" dist="38100" dir="2700000" algn="tl">
                    <a:srgbClr val="000000">
                      <a:alpha val="43137"/>
                    </a:srgbClr>
                  </a:outerShdw>
                </a:effectLst>
              </a:rPr>
              <a:t>. Sobre 1 Juan 3:11) </a:t>
            </a:r>
          </a:p>
        </p:txBody>
      </p:sp>
      <p:pic>
        <p:nvPicPr>
          <p:cNvPr id="12290" name="Picture 2" descr="https://centrohuellas.files.wordpress.com/2013/01/bien_o_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937" y="-31243"/>
            <a:ext cx="7644063" cy="689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47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64104" cy="5795681"/>
          </a:xfrm>
        </p:spPr>
        <p:txBody>
          <a:bodyPr>
            <a:normAutofit fontScale="70000" lnSpcReduction="20000"/>
          </a:bodyPr>
          <a:lstStyle/>
          <a:p>
            <a:r>
              <a:rPr lang="es-CL" sz="4000" b="1" dirty="0">
                <a:effectLst>
                  <a:outerShdw blurRad="38100" dist="38100" dir="2700000" algn="tl">
                    <a:srgbClr val="000000">
                      <a:alpha val="43137"/>
                    </a:srgbClr>
                  </a:outerShdw>
                </a:effectLst>
              </a:rPr>
              <a:t>La Iglesia de Cristo </a:t>
            </a:r>
          </a:p>
          <a:p>
            <a:r>
              <a:rPr lang="es-CL" b="1" dirty="0">
                <a:effectLst>
                  <a:outerShdw blurRad="38100" dist="38100" dir="2700000" algn="tl">
                    <a:srgbClr val="000000">
                      <a:alpha val="43137"/>
                    </a:srgbClr>
                  </a:outerShdw>
                </a:effectLst>
              </a:rPr>
              <a:t>66. ¡Hermanos y hermanas! Dios misericordioso desea la felicidad para nosotros, tanto en esta vida como en la vida por venir. </a:t>
            </a:r>
          </a:p>
          <a:p>
            <a:r>
              <a:rPr lang="es-CL" sz="2600" b="1" dirty="0">
                <a:effectLst>
                  <a:outerShdw blurRad="38100" dist="38100" dir="2700000" algn="tl">
                    <a:srgbClr val="000000">
                      <a:alpha val="43137"/>
                    </a:srgbClr>
                  </a:outerShdw>
                </a:effectLst>
              </a:rPr>
              <a:t>Por eso estableció su Santa Iglesia, para que ella pudiera purificarnos del pecado, santificarnos, reconciliarnos con El y darnos una bendición celestial. </a:t>
            </a:r>
          </a:p>
          <a:p>
            <a:r>
              <a:rPr lang="es-CL" b="1" dirty="0">
                <a:solidFill>
                  <a:srgbClr val="FFFF00"/>
                </a:solidFill>
                <a:effectLst>
                  <a:outerShdw blurRad="38100" dist="38100" dir="2700000" algn="tl">
                    <a:srgbClr val="000000">
                      <a:alpha val="43137"/>
                    </a:srgbClr>
                  </a:outerShdw>
                </a:effectLst>
              </a:rPr>
              <a:t>El abrazo de la Iglesia está siempre abierto para nosotros</a:t>
            </a:r>
            <a:r>
              <a:rPr lang="es-CL" b="1" dirty="0">
                <a:effectLst>
                  <a:outerShdw blurRad="38100" dist="38100" dir="2700000" algn="tl">
                    <a:srgbClr val="000000">
                      <a:alpha val="43137"/>
                    </a:srgbClr>
                  </a:outerShdw>
                </a:effectLst>
              </a:rPr>
              <a:t>. </a:t>
            </a:r>
          </a:p>
          <a:p>
            <a:r>
              <a:rPr lang="es-CL" b="1" dirty="0">
                <a:effectLst>
                  <a:outerShdw blurRad="38100" dist="38100" dir="2700000" algn="tl">
                    <a:srgbClr val="000000">
                      <a:alpha val="43137"/>
                    </a:srgbClr>
                  </a:outerShdw>
                </a:effectLst>
              </a:rPr>
              <a:t>Apresurémonos a estar en ella con prontitud; nosotros cuyas conciencias están agobiadas; apresurémonos. </a:t>
            </a:r>
          </a:p>
          <a:p>
            <a:r>
              <a:rPr lang="es-CL" b="1" dirty="0">
                <a:effectLst>
                  <a:outerShdw blurRad="38100" dist="38100" dir="2700000" algn="tl">
                    <a:srgbClr val="000000">
                      <a:alpha val="43137"/>
                    </a:srgbClr>
                  </a:outerShdw>
                </a:effectLst>
              </a:rPr>
              <a:t>Y la Iglesia aliviará el peso de nuestro agobio, dándonos fortaleza delante de Dios, y llenará nuestros corazones con felicidad y bienaventuranza. </a:t>
            </a:r>
          </a:p>
          <a:p>
            <a:r>
              <a:rPr lang="es-CL" b="1" dirty="0">
                <a:effectLst>
                  <a:outerShdw blurRad="38100" dist="38100" dir="2700000" algn="tl">
                    <a:srgbClr val="000000">
                      <a:alpha val="43137"/>
                    </a:srgbClr>
                  </a:outerShdw>
                </a:effectLst>
              </a:rPr>
              <a:t>(San Nectarios de </a:t>
            </a:r>
            <a:r>
              <a:rPr lang="es-CL" b="1" dirty="0" err="1">
                <a:effectLst>
                  <a:outerShdw blurRad="38100" dist="38100" dir="2700000" algn="tl">
                    <a:srgbClr val="000000">
                      <a:alpha val="43137"/>
                    </a:srgbClr>
                  </a:outerShdw>
                </a:effectLst>
              </a:rPr>
              <a:t>Aegina</a:t>
            </a:r>
            <a:r>
              <a:rPr lang="es-CL" b="1" dirty="0">
                <a:effectLst>
                  <a:outerShdw blurRad="38100" dist="38100" dir="2700000" algn="tl">
                    <a:srgbClr val="000000">
                      <a:alpha val="43137"/>
                    </a:srgbClr>
                  </a:outerShdw>
                </a:effectLst>
              </a:rPr>
              <a:t>. Camino a la Felicidad. 1) </a:t>
            </a:r>
          </a:p>
        </p:txBody>
      </p:sp>
      <p:pic>
        <p:nvPicPr>
          <p:cNvPr id="14338" name="Picture 2" descr="http://www.labettyrizzo.cl/blog/wp-content/uploads/pad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245" y="0"/>
            <a:ext cx="6322734" cy="42172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vultus.stblogs.org/prodig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901" y="4157106"/>
            <a:ext cx="2775422" cy="2700894"/>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40</a:t>
            </a:fld>
            <a:endParaRPr lang="en-US" dirty="0"/>
          </a:p>
        </p:txBody>
      </p:sp>
    </p:spTree>
    <p:extLst>
      <p:ext uri="{BB962C8B-B14F-4D97-AF65-F5344CB8AC3E}">
        <p14:creationId xmlns:p14="http://schemas.microsoft.com/office/powerpoint/2010/main" val="4085217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193559" cy="5795681"/>
          </a:xfrm>
        </p:spPr>
        <p:txBody>
          <a:bodyPr>
            <a:normAutofit lnSpcReduction="10000"/>
          </a:bodyPr>
          <a:lstStyle/>
          <a:p>
            <a:r>
              <a:rPr lang="es-CL" b="1" dirty="0">
                <a:effectLst>
                  <a:outerShdw blurRad="38100" dist="38100" dir="2700000" algn="tl">
                    <a:srgbClr val="000000">
                      <a:alpha val="43137"/>
                    </a:srgbClr>
                  </a:outerShdw>
                </a:effectLst>
              </a:rPr>
              <a:t>67. La Iglesia de Cristo es Una, Santa, Universal y Apostólica. Ella misma es un solo cuerpo espiritual, cuya cabeza es Cristo, y tiene al Espíritu Santo habitando en ella. </a:t>
            </a:r>
          </a:p>
          <a:p>
            <a:r>
              <a:rPr lang="es-CL" b="1" dirty="0">
                <a:effectLst>
                  <a:outerShdw blurRad="38100" dist="38100" dir="2700000" algn="tl">
                    <a:srgbClr val="000000">
                      <a:alpha val="43137"/>
                    </a:srgbClr>
                  </a:outerShdw>
                </a:effectLst>
              </a:rPr>
              <a:t>Las partes locales de la Iglesia son miembros de un solo cuerpo de la Iglesia Universal, y ellas, como ramas de un mismo árbol, son nutridas por una y la misma savia de una sola raíz. </a:t>
            </a:r>
          </a:p>
        </p:txBody>
      </p:sp>
      <p:pic>
        <p:nvPicPr>
          <p:cNvPr id="15362" name="Picture 2" descr="http://www.idep.edu.co/sites/default/files/noticias/1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281" y="1349963"/>
            <a:ext cx="6413500" cy="427566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41</a:t>
            </a:fld>
            <a:endParaRPr lang="en-US" dirty="0"/>
          </a:p>
        </p:txBody>
      </p:sp>
    </p:spTree>
    <p:extLst>
      <p:ext uri="{BB962C8B-B14F-4D97-AF65-F5344CB8AC3E}">
        <p14:creationId xmlns:p14="http://schemas.microsoft.com/office/powerpoint/2010/main" val="70335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7766" y="341507"/>
            <a:ext cx="4568439" cy="5795681"/>
          </a:xfrm>
        </p:spPr>
        <p:txBody>
          <a:bodyPr>
            <a:normAutofit fontScale="92500" lnSpcReduction="10000"/>
          </a:bodyPr>
          <a:lstStyle/>
          <a:p>
            <a:r>
              <a:rPr lang="es-CL" b="1" dirty="0">
                <a:effectLst>
                  <a:outerShdw blurRad="38100" dist="38100" dir="2700000" algn="tl">
                    <a:srgbClr val="000000">
                      <a:alpha val="43137"/>
                    </a:srgbClr>
                  </a:outerShdw>
                </a:effectLst>
              </a:rPr>
              <a:t>Ella es llamada santa, porque esta santificada por las santas palabras, obras, sacrificio y sufrimiento de su fundador Jesucristo, por lo cual El vino, para salvar a los seres humanos y conducirlos a la santidad. </a:t>
            </a:r>
          </a:p>
          <a:p>
            <a:r>
              <a:rPr lang="es-CL" b="1" dirty="0">
                <a:effectLst>
                  <a:outerShdw blurRad="38100" dist="38100" dir="2700000" algn="tl">
                    <a:srgbClr val="000000">
                      <a:alpha val="43137"/>
                    </a:srgbClr>
                  </a:outerShdw>
                </a:effectLst>
              </a:rPr>
              <a:t>La Iglesia es llamada universal, porque no está limitada por lugar, ni por tiempo, nación o lenguaje. Ella se comunica con toda la humanidad. </a:t>
            </a:r>
          </a:p>
          <a:p>
            <a:r>
              <a:rPr lang="es-CL" b="1" dirty="0">
                <a:effectLst>
                  <a:outerShdw blurRad="38100" dist="38100" dir="2700000" algn="tl">
                    <a:srgbClr val="000000">
                      <a:alpha val="43137"/>
                    </a:srgbClr>
                  </a:outerShdw>
                </a:effectLst>
              </a:rPr>
              <a:t>La Iglesia Ortodoxa es llamada apostólica, porque el espíritu, enseñanzas y obras de los Apóstoles de Cristo están completamente preservadas en ella.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Nicolas</a:t>
            </a:r>
            <a:r>
              <a:rPr lang="es-CL" b="1" dirty="0">
                <a:effectLst>
                  <a:outerShdw blurRad="38100" dist="38100" dir="2700000" algn="tl">
                    <a:srgbClr val="000000">
                      <a:alpha val="43137"/>
                    </a:srgbClr>
                  </a:outerShdw>
                </a:effectLst>
              </a:rPr>
              <a:t> de Serbia. Catequesis) </a:t>
            </a:r>
          </a:p>
          <a:p>
            <a:endParaRPr lang="es-CL" dirty="0"/>
          </a:p>
        </p:txBody>
      </p:sp>
      <p:pic>
        <p:nvPicPr>
          <p:cNvPr id="16386" name="Picture 2" descr="http://www.saintandrew.net/images/church%20temple%20page/Temple-and-Congreg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958" y="1581246"/>
            <a:ext cx="7147042" cy="3538624"/>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42</a:t>
            </a:fld>
            <a:endParaRPr lang="en-US" dirty="0"/>
          </a:p>
        </p:txBody>
      </p:sp>
    </p:spTree>
    <p:extLst>
      <p:ext uri="{BB962C8B-B14F-4D97-AF65-F5344CB8AC3E}">
        <p14:creationId xmlns:p14="http://schemas.microsoft.com/office/powerpoint/2010/main" val="1984662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193559" cy="5795681"/>
          </a:xfrm>
        </p:spPr>
        <p:txBody>
          <a:bodyPr>
            <a:normAutofit fontScale="92500"/>
          </a:bodyPr>
          <a:lstStyle/>
          <a:p>
            <a:r>
              <a:rPr lang="es-CL" b="1" dirty="0">
                <a:effectLst>
                  <a:outerShdw blurRad="38100" dist="38100" dir="2700000" algn="tl">
                    <a:srgbClr val="000000">
                      <a:alpha val="43137"/>
                    </a:srgbClr>
                  </a:outerShdw>
                </a:effectLst>
              </a:rPr>
              <a:t>68. Sabemos y estamos convencidos que apartarse de la Iglesia, sea por cisma, herejía o sectarismo, es la perdición total y la muerte espiritual.</a:t>
            </a:r>
          </a:p>
          <a:p>
            <a:r>
              <a:rPr lang="es-CL" b="1" dirty="0">
                <a:effectLst>
                  <a:outerShdw blurRad="38100" dist="38100" dir="2700000" algn="tl">
                    <a:srgbClr val="000000">
                      <a:alpha val="43137"/>
                    </a:srgbClr>
                  </a:outerShdw>
                </a:effectLst>
              </a:rPr>
              <a:t>Para nosotros no hay Cristianismo fuera de la Iglesia. </a:t>
            </a:r>
          </a:p>
          <a:p>
            <a:r>
              <a:rPr lang="es-CL" b="1" dirty="0">
                <a:effectLst>
                  <a:outerShdw blurRad="38100" dist="38100" dir="2700000" algn="tl">
                    <a:srgbClr val="000000">
                      <a:alpha val="43137"/>
                    </a:srgbClr>
                  </a:outerShdw>
                </a:effectLst>
              </a:rPr>
              <a:t>Si Cristo estableció la Iglesia, y la Iglesia es Su cuerpo, entonces ser separado de Su cuerpo es morir. </a:t>
            </a:r>
          </a:p>
          <a:p>
            <a:r>
              <a:rPr lang="es-CL" b="1" dirty="0">
                <a:effectLst>
                  <a:outerShdw blurRad="38100" dist="38100" dir="2700000" algn="tl">
                    <a:srgbClr val="000000">
                      <a:alpha val="43137"/>
                    </a:srgbClr>
                  </a:outerShdw>
                </a:effectLst>
              </a:rPr>
              <a:t>(</a:t>
            </a:r>
            <a:r>
              <a:rPr lang="es-CL" b="1" dirty="0" err="1">
                <a:effectLst>
                  <a:outerShdw blurRad="38100" dist="38100" dir="2700000" algn="tl">
                    <a:srgbClr val="000000">
                      <a:alpha val="43137"/>
                    </a:srgbClr>
                  </a:outerShdw>
                </a:effectLst>
              </a:rPr>
              <a:t>Martir</a:t>
            </a:r>
            <a:r>
              <a:rPr lang="es-CL" b="1" dirty="0">
                <a:effectLst>
                  <a:outerShdw blurRad="38100" dist="38100" dir="2700000" algn="tl">
                    <a:srgbClr val="000000">
                      <a:alpha val="43137"/>
                    </a:srgbClr>
                  </a:outerShdw>
                </a:effectLst>
              </a:rPr>
              <a:t> </a:t>
            </a:r>
            <a:r>
              <a:rPr lang="es-CL" b="1" dirty="0" err="1">
                <a:effectLst>
                  <a:outerShdw blurRad="38100" dist="38100" dir="2700000" algn="tl">
                    <a:srgbClr val="000000">
                      <a:alpha val="43137"/>
                    </a:srgbClr>
                  </a:outerShdw>
                </a:effectLst>
              </a:rPr>
              <a:t>Hilarion</a:t>
            </a:r>
            <a:r>
              <a:rPr lang="es-CL" b="1" dirty="0">
                <a:effectLst>
                  <a:outerShdw blurRad="38100" dist="38100" dir="2700000" algn="tl">
                    <a:srgbClr val="000000">
                      <a:alpha val="43137"/>
                    </a:srgbClr>
                  </a:outerShdw>
                </a:effectLst>
              </a:rPr>
              <a:t> </a:t>
            </a:r>
            <a:r>
              <a:rPr lang="es-CL" b="1" dirty="0" err="1">
                <a:effectLst>
                  <a:outerShdw blurRad="38100" dist="38100" dir="2700000" algn="tl">
                    <a:srgbClr val="000000">
                      <a:alpha val="43137"/>
                    </a:srgbClr>
                  </a:outerShdw>
                </a:effectLst>
              </a:rPr>
              <a:t>Troitsky</a:t>
            </a:r>
            <a:r>
              <a:rPr lang="es-CL" b="1" dirty="0">
                <a:effectLst>
                  <a:outerShdw blurRad="38100" dist="38100" dir="2700000" algn="tl">
                    <a:srgbClr val="000000">
                      <a:alpha val="43137"/>
                    </a:srgbClr>
                  </a:outerShdw>
                </a:effectLst>
              </a:rPr>
              <a:t>. Vida en la Iglesia) </a:t>
            </a:r>
          </a:p>
        </p:txBody>
      </p:sp>
      <p:pic>
        <p:nvPicPr>
          <p:cNvPr id="17410" name="Picture 2" descr="https://image.freepik.com/foto-gratis/racimo-de-uva-azul_21988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841" y="452718"/>
            <a:ext cx="4467225"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43</a:t>
            </a:fld>
            <a:endParaRPr lang="en-US" dirty="0"/>
          </a:p>
        </p:txBody>
      </p:sp>
    </p:spTree>
    <p:extLst>
      <p:ext uri="{BB962C8B-B14F-4D97-AF65-F5344CB8AC3E}">
        <p14:creationId xmlns:p14="http://schemas.microsoft.com/office/powerpoint/2010/main" val="2732603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679081" cy="5795681"/>
          </a:xfrm>
        </p:spPr>
        <p:txBody>
          <a:bodyPr>
            <a:normAutofit/>
          </a:bodyPr>
          <a:lstStyle/>
          <a:p>
            <a:r>
              <a:rPr lang="es-CL" b="1" dirty="0">
                <a:effectLst>
                  <a:outerShdw blurRad="38100" dist="38100" dir="2700000" algn="tl">
                    <a:srgbClr val="000000">
                      <a:alpha val="43137"/>
                    </a:srgbClr>
                  </a:outerShdw>
                </a:effectLst>
              </a:rPr>
              <a:t>69. No se debería buscar entre extraños la verdad que puede obtenerse fácilmente en la Iglesia.</a:t>
            </a:r>
          </a:p>
          <a:p>
            <a:r>
              <a:rPr lang="es-CL" b="1" dirty="0">
                <a:effectLst>
                  <a:outerShdw blurRad="38100" dist="38100" dir="2700000" algn="tl">
                    <a:srgbClr val="000000">
                      <a:alpha val="43137"/>
                    </a:srgbClr>
                  </a:outerShdw>
                </a:effectLst>
              </a:rPr>
              <a:t>Pues en ella, como una rica tesorería, los Apóstoles han colocado todo lo que pertenece a la verdad, de modo que todos puedan beber de esta bebida de vida. </a:t>
            </a:r>
          </a:p>
          <a:p>
            <a:r>
              <a:rPr lang="es-CL" b="1" dirty="0">
                <a:effectLst>
                  <a:outerShdw blurRad="38100" dist="38100" dir="2700000" algn="tl">
                    <a:srgbClr val="000000">
                      <a:alpha val="43137"/>
                    </a:srgbClr>
                  </a:outerShdw>
                </a:effectLst>
              </a:rPr>
              <a:t>Ella es la puerta a la vida. </a:t>
            </a:r>
          </a:p>
          <a:p>
            <a:r>
              <a:rPr lang="es-CL" b="1" dirty="0">
                <a:effectLst>
                  <a:outerShdw blurRad="38100" dist="38100" dir="2700000" algn="tl">
                    <a:srgbClr val="000000">
                      <a:alpha val="43137"/>
                    </a:srgbClr>
                  </a:outerShdw>
                </a:effectLst>
              </a:rPr>
              <a:t>(San Ireneo de </a:t>
            </a:r>
            <a:r>
              <a:rPr lang="es-CL" b="1" dirty="0" err="1">
                <a:effectLst>
                  <a:outerShdw blurRad="38100" dist="38100" dir="2700000" algn="tl">
                    <a:srgbClr val="000000">
                      <a:alpha val="43137"/>
                    </a:srgbClr>
                  </a:outerShdw>
                </a:effectLst>
              </a:rPr>
              <a:t>Lyons</a:t>
            </a:r>
            <a:r>
              <a:rPr lang="es-CL" b="1" dirty="0">
                <a:effectLst>
                  <a:outerShdw blurRad="38100" dist="38100" dir="2700000" algn="tl">
                    <a:srgbClr val="000000">
                      <a:alpha val="43137"/>
                    </a:srgbClr>
                  </a:outerShdw>
                </a:effectLst>
              </a:rPr>
              <a:t>. Contra las </a:t>
            </a:r>
            <a:r>
              <a:rPr lang="es-CL" b="1" dirty="0" err="1">
                <a:effectLst>
                  <a:outerShdw blurRad="38100" dist="38100" dir="2700000" algn="tl">
                    <a:srgbClr val="000000">
                      <a:alpha val="43137"/>
                    </a:srgbClr>
                  </a:outerShdw>
                </a:effectLst>
              </a:rPr>
              <a:t>Herejias</a:t>
            </a:r>
            <a:r>
              <a:rPr lang="es-CL" b="1" dirty="0">
                <a:effectLst>
                  <a:outerShdw blurRad="38100" dist="38100" dir="2700000" algn="tl">
                    <a:srgbClr val="000000">
                      <a:alpha val="43137"/>
                    </a:srgbClr>
                  </a:outerShdw>
                </a:effectLst>
              </a:rPr>
              <a:t>. III. 4) </a:t>
            </a:r>
          </a:p>
          <a:p>
            <a:endParaRPr lang="es-CL" dirty="0"/>
          </a:p>
          <a:p>
            <a:endParaRPr lang="es-CL" dirty="0"/>
          </a:p>
          <a:p>
            <a:endParaRPr lang="es-CL" dirty="0"/>
          </a:p>
        </p:txBody>
      </p:sp>
      <p:pic>
        <p:nvPicPr>
          <p:cNvPr id="18434" name="Picture 2" descr="http://www.logosortodoxo.com/wp-content/uploads/2013/10/oikoumenismos_8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105" y="1450320"/>
            <a:ext cx="3810000" cy="3800476"/>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44</a:t>
            </a:fld>
            <a:endParaRPr lang="en-US" dirty="0"/>
          </a:p>
        </p:txBody>
      </p:sp>
    </p:spTree>
    <p:extLst>
      <p:ext uri="{BB962C8B-B14F-4D97-AF65-F5344CB8AC3E}">
        <p14:creationId xmlns:p14="http://schemas.microsoft.com/office/powerpoint/2010/main" val="1765891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622437" cy="6071650"/>
          </a:xfrm>
        </p:spPr>
        <p:txBody>
          <a:bodyPr>
            <a:normAutofit fontScale="92500" lnSpcReduction="10000"/>
          </a:bodyPr>
          <a:lstStyle/>
          <a:p>
            <a:r>
              <a:rPr lang="es-CL" b="1" dirty="0">
                <a:effectLst>
                  <a:outerShdw blurRad="38100" dist="38100" dir="2700000" algn="tl">
                    <a:srgbClr val="000000">
                      <a:alpha val="43137"/>
                    </a:srgbClr>
                  </a:outerShdw>
                </a:effectLst>
              </a:rPr>
              <a:t>70. La Iglesia es santa, aunque haya pecadores dentro de ella. </a:t>
            </a:r>
          </a:p>
          <a:p>
            <a:r>
              <a:rPr lang="es-CL" b="1" dirty="0">
                <a:effectLst>
                  <a:outerShdw blurRad="38100" dist="38100" dir="2700000" algn="tl">
                    <a:srgbClr val="000000">
                      <a:alpha val="43137"/>
                    </a:srgbClr>
                  </a:outerShdw>
                </a:effectLst>
              </a:rPr>
              <a:t>Los que pecan, pero que se purifican con sincero arrepentimiento, no impiden que la Iglesia sea santa. </a:t>
            </a:r>
          </a:p>
          <a:p>
            <a:r>
              <a:rPr lang="es-CL" b="1" dirty="0">
                <a:effectLst>
                  <a:outerShdw blurRad="38100" dist="38100" dir="2700000" algn="tl">
                    <a:srgbClr val="000000">
                      <a:alpha val="43137"/>
                    </a:srgbClr>
                  </a:outerShdw>
                </a:effectLst>
              </a:rPr>
              <a:t>Pero los pecadores que no se arrepienten son separados del cuerpo de la Iglesia, ya sea visiblemente por la autoridad de la Iglesia, o invisiblemente por el juicio de Dios. </a:t>
            </a:r>
          </a:p>
          <a:p>
            <a:r>
              <a:rPr lang="es-CL" b="1" dirty="0">
                <a:effectLst>
                  <a:outerShdw blurRad="38100" dist="38100" dir="2700000" algn="tl">
                    <a:srgbClr val="000000">
                      <a:alpha val="43137"/>
                    </a:srgbClr>
                  </a:outerShdw>
                </a:effectLst>
              </a:rPr>
              <a:t>Y en esta forma la Iglesia permanece siendo santa.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Filareto</a:t>
            </a:r>
            <a:r>
              <a:rPr lang="es-CL" b="1" dirty="0">
                <a:effectLst>
                  <a:outerShdw blurRad="38100" dist="38100" dir="2700000" algn="tl">
                    <a:srgbClr val="000000">
                      <a:alpha val="43137"/>
                    </a:srgbClr>
                  </a:outerShdw>
                </a:effectLst>
              </a:rPr>
              <a:t> de </a:t>
            </a:r>
            <a:r>
              <a:rPr lang="es-CL" b="1" dirty="0" err="1">
                <a:effectLst>
                  <a:outerShdw blurRad="38100" dist="38100" dir="2700000" algn="tl">
                    <a:srgbClr val="000000">
                      <a:alpha val="43137"/>
                    </a:srgbClr>
                  </a:outerShdw>
                </a:effectLst>
              </a:rPr>
              <a:t>Moscu</a:t>
            </a:r>
            <a:r>
              <a:rPr lang="es-CL" b="1" dirty="0">
                <a:effectLst>
                  <a:outerShdw blurRad="38100" dist="38100" dir="2700000" algn="tl">
                    <a:srgbClr val="000000">
                      <a:alpha val="43137"/>
                    </a:srgbClr>
                  </a:outerShdw>
                </a:effectLst>
              </a:rPr>
              <a:t>. Catequesis) </a:t>
            </a:r>
          </a:p>
          <a:p>
            <a:endParaRPr lang="es-CL" dirty="0"/>
          </a:p>
        </p:txBody>
      </p:sp>
      <p:pic>
        <p:nvPicPr>
          <p:cNvPr id="19458" name="Picture 2" descr="https://luminousdarkcloud.files.wordpress.com/2011/07/confessio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83" y="452718"/>
            <a:ext cx="2276475"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images.oca.org/questions/sacramentconfe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629" y="3504943"/>
            <a:ext cx="3762375" cy="3019425"/>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45</a:t>
            </a:fld>
            <a:endParaRPr lang="en-US" dirty="0"/>
          </a:p>
        </p:txBody>
      </p:sp>
    </p:spTree>
    <p:extLst>
      <p:ext uri="{BB962C8B-B14F-4D97-AF65-F5344CB8AC3E}">
        <p14:creationId xmlns:p14="http://schemas.microsoft.com/office/powerpoint/2010/main" val="1565405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7831" y="650427"/>
            <a:ext cx="3740537" cy="5795681"/>
          </a:xfrm>
        </p:spPr>
        <p:txBody>
          <a:bodyPr>
            <a:normAutofit/>
          </a:bodyPr>
          <a:lstStyle/>
          <a:p>
            <a:r>
              <a:rPr lang="es-CL" b="1" dirty="0">
                <a:effectLst>
                  <a:outerShdw blurRad="38100" dist="38100" dir="2700000" algn="tl">
                    <a:srgbClr val="000000">
                      <a:alpha val="43137"/>
                    </a:srgbClr>
                  </a:outerShdw>
                </a:effectLst>
              </a:rPr>
              <a:t>71-72. ¿Cuándo estamos viviendo en Cristo? Cuando vivimos según Su Evangelio y su Iglesia. </a:t>
            </a:r>
          </a:p>
          <a:p>
            <a:r>
              <a:rPr lang="es-CL" b="1" dirty="0">
                <a:effectLst>
                  <a:outerShdw blurRad="38100" dist="38100" dir="2700000" algn="tl">
                    <a:srgbClr val="000000">
                      <a:alpha val="43137"/>
                    </a:srgbClr>
                  </a:outerShdw>
                </a:effectLst>
              </a:rPr>
              <a:t>Pues El mismo, y no solamente Su Evangelio, están en la Iglesia con todas sus perfecciones y virtudes. </a:t>
            </a:r>
          </a:p>
          <a:p>
            <a:r>
              <a:rPr lang="es-CL" b="1" dirty="0">
                <a:effectLst>
                  <a:outerShdw blurRad="38100" dist="38100" dir="2700000" algn="tl">
                    <a:srgbClr val="000000">
                      <a:alpha val="43137"/>
                    </a:srgbClr>
                  </a:outerShdw>
                </a:effectLst>
              </a:rPr>
              <a:t>La Iglesia es el Cuerpo eternamente viviente del Dios y hombre Cristo. </a:t>
            </a:r>
          </a:p>
        </p:txBody>
      </p:sp>
      <p:pic>
        <p:nvPicPr>
          <p:cNvPr id="20482" name="Picture 2" descr="http://st-innocent.org/public/image.php/775.jpg?width=1600&amp;height=1600&amp;color=000000&amp;cropratio=2:1&amp;image=/images/Pantokra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550558"/>
            <a:ext cx="72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46</a:t>
            </a:fld>
            <a:endParaRPr lang="en-US" dirty="0"/>
          </a:p>
        </p:txBody>
      </p:sp>
    </p:spTree>
    <p:extLst>
      <p:ext uri="{BB962C8B-B14F-4D97-AF65-F5344CB8AC3E}">
        <p14:creationId xmlns:p14="http://schemas.microsoft.com/office/powerpoint/2010/main" val="290437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605482"/>
            <a:ext cx="4173023" cy="5642918"/>
          </a:xfrm>
        </p:spPr>
        <p:txBody>
          <a:bodyPr>
            <a:normAutofit fontScale="92500" lnSpcReduction="10000"/>
          </a:bodyPr>
          <a:lstStyle/>
          <a:p>
            <a:r>
              <a:rPr lang="es-CL" b="1" dirty="0">
                <a:effectLst>
                  <a:outerShdw blurRad="38100" dist="38100" dir="2700000" algn="tl">
                    <a:srgbClr val="000000">
                      <a:alpha val="43137"/>
                    </a:srgbClr>
                  </a:outerShdw>
                </a:effectLst>
              </a:rPr>
              <a:t>En ella hallamos el recurso de los santos misterios. </a:t>
            </a:r>
          </a:p>
          <a:p>
            <a:r>
              <a:rPr lang="es-CL" b="1" dirty="0">
                <a:effectLst>
                  <a:outerShdw blurRad="38100" dist="38100" dir="2700000" algn="tl">
                    <a:srgbClr val="000000">
                      <a:alpha val="43137"/>
                    </a:srgbClr>
                  </a:outerShdw>
                </a:effectLst>
              </a:rPr>
              <a:t>En ella hallamos el sentido de las santas buenas obras. </a:t>
            </a:r>
          </a:p>
          <a:p>
            <a:r>
              <a:rPr lang="es-CL" b="1" dirty="0">
                <a:effectLst>
                  <a:outerShdw blurRad="38100" dist="38100" dir="2700000" algn="tl">
                    <a:srgbClr val="000000">
                      <a:alpha val="43137"/>
                    </a:srgbClr>
                  </a:outerShdw>
                </a:effectLst>
              </a:rPr>
              <a:t>Nuestro Señor Jesucristo es inseparable de la Iglesia en este mundo. </a:t>
            </a:r>
          </a:p>
          <a:p>
            <a:r>
              <a:rPr lang="es-CL" b="1" dirty="0">
                <a:effectLst>
                  <a:outerShdw blurRad="38100" dist="38100" dir="2700000" algn="tl">
                    <a:srgbClr val="000000">
                      <a:alpha val="43137"/>
                    </a:srgbClr>
                  </a:outerShdw>
                </a:effectLst>
              </a:rPr>
              <a:t>El convive con cada miembro de la Iglesia por todos los siglos.</a:t>
            </a:r>
          </a:p>
          <a:p>
            <a:r>
              <a:rPr lang="es-CL" b="1" dirty="0">
                <a:effectLst>
                  <a:outerShdw blurRad="38100" dist="38100" dir="2700000" algn="tl">
                    <a:srgbClr val="000000">
                      <a:alpha val="43137"/>
                    </a:srgbClr>
                  </a:outerShdw>
                </a:effectLst>
              </a:rPr>
              <a:t> El pone Su entero ser para nosotros en la Iglesia, y constantemente se </a:t>
            </a:r>
            <a:r>
              <a:rPr lang="es-CL" b="1" dirty="0" err="1">
                <a:effectLst>
                  <a:outerShdw blurRad="38100" dist="38100" dir="2700000" algn="tl">
                    <a:srgbClr val="000000">
                      <a:alpha val="43137"/>
                    </a:srgbClr>
                  </a:outerShdw>
                </a:effectLst>
              </a:rPr>
              <a:t>dá</a:t>
            </a:r>
            <a:r>
              <a:rPr lang="es-CL" b="1" dirty="0">
                <a:effectLst>
                  <a:outerShdw blurRad="38100" dist="38100" dir="2700000" algn="tl">
                    <a:srgbClr val="000000">
                      <a:alpha val="43137"/>
                    </a:srgbClr>
                  </a:outerShdw>
                </a:effectLst>
              </a:rPr>
              <a:t> por completo a nosotros, para que podamos vivir en este mundo así como El vivió. </a:t>
            </a:r>
          </a:p>
          <a:p>
            <a:r>
              <a:rPr lang="es-CL" b="1" dirty="0">
                <a:effectLst>
                  <a:outerShdw blurRad="38100" dist="38100" dir="2700000" algn="tl">
                    <a:srgbClr val="000000">
                      <a:alpha val="43137"/>
                    </a:srgbClr>
                  </a:outerShdw>
                </a:effectLst>
              </a:rPr>
              <a:t>(San Justino </a:t>
            </a:r>
            <a:r>
              <a:rPr lang="es-CL" b="1" dirty="0" err="1">
                <a:effectLst>
                  <a:outerShdw blurRad="38100" dist="38100" dir="2700000" algn="tl">
                    <a:srgbClr val="000000">
                      <a:alpha val="43137"/>
                    </a:srgbClr>
                  </a:outerShdw>
                </a:effectLst>
              </a:rPr>
              <a:t>Popovich</a:t>
            </a:r>
            <a:r>
              <a:rPr lang="es-CL" b="1" dirty="0">
                <a:effectLst>
                  <a:outerShdw blurRad="38100" dist="38100" dir="2700000" algn="tl">
                    <a:srgbClr val="000000">
                      <a:alpha val="43137"/>
                    </a:srgbClr>
                  </a:outerShdw>
                </a:effectLst>
              </a:rPr>
              <a:t>. Explicación de 1 Juan, 4:9, 17) </a:t>
            </a:r>
          </a:p>
          <a:p>
            <a:endParaRPr lang="es-CL" dirty="0"/>
          </a:p>
        </p:txBody>
      </p:sp>
      <p:pic>
        <p:nvPicPr>
          <p:cNvPr id="21506" name="Picture 2" descr="http://www.shepherdsguild.org/sitebuildercontent/sitebuilderpictures/serb-patr-hthurs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079" y="1613522"/>
            <a:ext cx="5536449" cy="3626837"/>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47</a:t>
            </a:fld>
            <a:endParaRPr lang="en-US" dirty="0"/>
          </a:p>
        </p:txBody>
      </p:sp>
    </p:spTree>
    <p:extLst>
      <p:ext uri="{BB962C8B-B14F-4D97-AF65-F5344CB8AC3E}">
        <p14:creationId xmlns:p14="http://schemas.microsoft.com/office/powerpoint/2010/main" val="3089668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14677" cy="5795681"/>
          </a:xfrm>
        </p:spPr>
        <p:txBody>
          <a:bodyPr>
            <a:normAutofit fontScale="92500" lnSpcReduction="10000"/>
          </a:bodyPr>
          <a:lstStyle/>
          <a:p>
            <a:r>
              <a:rPr lang="es-CL" sz="5400" b="1" dirty="0">
                <a:effectLst>
                  <a:outerShdw blurRad="38100" dist="38100" dir="2700000" algn="tl">
                    <a:srgbClr val="000000">
                      <a:alpha val="43137"/>
                    </a:srgbClr>
                  </a:outerShdw>
                </a:effectLst>
              </a:rPr>
              <a:t>El Padre Espiritual </a:t>
            </a:r>
          </a:p>
          <a:p>
            <a:r>
              <a:rPr lang="es-CL" b="1" dirty="0">
                <a:effectLst>
                  <a:outerShdw blurRad="38100" dist="38100" dir="2700000" algn="tl">
                    <a:srgbClr val="000000">
                      <a:alpha val="43137"/>
                    </a:srgbClr>
                  </a:outerShdw>
                </a:effectLst>
              </a:rPr>
              <a:t>73. Considera que el Espíritu Santo vive en el padre espiritual, y que El te dirá lo que debes hacer. Pero si piensas que el padre espiritual vive descuidadamente, y que el Espíritu Santo no puede vivir en él, sufrirás grandemente por tal pensamiento, y el Señor te humillará, y caerás irremediablemente en el error.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II.1) </a:t>
            </a:r>
          </a:p>
        </p:txBody>
      </p:sp>
      <p:pic>
        <p:nvPicPr>
          <p:cNvPr id="22532" name="Picture 4" descr="https://gabrielsmessage.files.wordpress.com/2011/09/confession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180" y="1993245"/>
            <a:ext cx="4076700" cy="2714626"/>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2557203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14677" cy="5795681"/>
          </a:xfrm>
        </p:spPr>
        <p:txBody>
          <a:bodyPr>
            <a:normAutofit/>
          </a:bodyPr>
          <a:lstStyle/>
          <a:p>
            <a:r>
              <a:rPr lang="es-CL" b="1" dirty="0">
                <a:effectLst>
                  <a:outerShdw blurRad="38100" dist="38100" dir="2700000" algn="tl">
                    <a:srgbClr val="000000">
                      <a:alpha val="43137"/>
                    </a:srgbClr>
                  </a:outerShdw>
                </a:effectLst>
              </a:rPr>
              <a:t>74. Si un hombre no dice todo a su padre espiritual, entonces su camino es retorcido y no conduce al Reino de los Cielos. </a:t>
            </a:r>
          </a:p>
          <a:p>
            <a:r>
              <a:rPr lang="es-CL" b="1" dirty="0">
                <a:effectLst>
                  <a:outerShdw blurRad="38100" dist="38100" dir="2700000" algn="tl">
                    <a:srgbClr val="000000">
                      <a:alpha val="43137"/>
                    </a:srgbClr>
                  </a:outerShdw>
                </a:effectLst>
              </a:rPr>
              <a:t>Mas el camino de uno que le dice todo, lleva directamente al Reino de los Cielos.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XIII.9) </a:t>
            </a:r>
          </a:p>
        </p:txBody>
      </p:sp>
      <p:pic>
        <p:nvPicPr>
          <p:cNvPr id="26626" name="Picture 2" descr="http://www.pravmir.com/wp-content/uploads/2014/11/duhovn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419" y="533399"/>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49</a:t>
            </a:fld>
            <a:endParaRPr lang="en-US" dirty="0"/>
          </a:p>
        </p:txBody>
      </p:sp>
    </p:spTree>
    <p:extLst>
      <p:ext uri="{BB962C8B-B14F-4D97-AF65-F5344CB8AC3E}">
        <p14:creationId xmlns:p14="http://schemas.microsoft.com/office/powerpoint/2010/main" val="242874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hanzellcarballo.com/wp-content/uploads/2015/01/menti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0" y="0"/>
            <a:ext cx="9404723" cy="1400530"/>
          </a:xfrm>
        </p:spPr>
        <p:txBody>
          <a:bodyPr/>
          <a:lstStyle/>
          <a:p>
            <a:r>
              <a:rPr lang="es-CL" b="1" dirty="0">
                <a:solidFill>
                  <a:schemeClr val="bg1"/>
                </a:solidFill>
                <a:effectLst>
                  <a:outerShdw blurRad="38100" dist="38100" dir="2700000" algn="tl">
                    <a:srgbClr val="000000">
                      <a:alpha val="43137"/>
                    </a:srgbClr>
                  </a:outerShdw>
                </a:effectLst>
              </a:rPr>
              <a:t>El Pecado y el Mal </a:t>
            </a:r>
            <a:br>
              <a:rPr lang="es-CL" b="1" dirty="0">
                <a:solidFill>
                  <a:schemeClr val="bg1"/>
                </a:solidFill>
                <a:effectLst>
                  <a:outerShdw blurRad="38100" dist="38100" dir="2700000" algn="tl">
                    <a:srgbClr val="000000">
                      <a:alpha val="43137"/>
                    </a:srgbClr>
                  </a:outerShdw>
                </a:effectLst>
              </a:rPr>
            </a:br>
            <a:r>
              <a:rPr lang="es-CL" b="1" dirty="0">
                <a:solidFill>
                  <a:schemeClr val="bg1"/>
                </a:solidFill>
              </a:rPr>
              <a:t> </a:t>
            </a:r>
            <a:br>
              <a:rPr lang="es-CL" dirty="0">
                <a:solidFill>
                  <a:schemeClr val="bg1"/>
                </a:solidFill>
              </a:rPr>
            </a:br>
            <a:endParaRPr lang="es-CL" dirty="0">
              <a:solidFill>
                <a:schemeClr val="bg1"/>
              </a:solidFill>
            </a:endParaRPr>
          </a:p>
        </p:txBody>
      </p:sp>
      <p:sp>
        <p:nvSpPr>
          <p:cNvPr id="3" name="Marcador de contenido 2"/>
          <p:cNvSpPr>
            <a:spLocks noGrp="1"/>
          </p:cNvSpPr>
          <p:nvPr>
            <p:ph idx="1"/>
          </p:nvPr>
        </p:nvSpPr>
        <p:spPr>
          <a:xfrm>
            <a:off x="-1" y="791718"/>
            <a:ext cx="3107742" cy="5392514"/>
          </a:xfrm>
          <a:solidFill>
            <a:schemeClr val="accent3">
              <a:alpha val="64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p>
            <a:r>
              <a:rPr lang="es-CL" b="1" dirty="0">
                <a:solidFill>
                  <a:schemeClr val="bg1"/>
                </a:solidFill>
                <a:effectLst>
                  <a:outerShdw blurRad="38100" dist="38100" dir="2700000" algn="tl">
                    <a:srgbClr val="000000">
                      <a:alpha val="43137"/>
                    </a:srgbClr>
                  </a:outerShdw>
                </a:effectLst>
              </a:rPr>
              <a:t>Una mentira es un engaño de la mente, en tanto que el mal es un engaño de la voluntad. </a:t>
            </a:r>
          </a:p>
          <a:p>
            <a:r>
              <a:rPr lang="es-CL" b="1" dirty="0">
                <a:solidFill>
                  <a:schemeClr val="bg1"/>
                </a:solidFill>
                <a:effectLst>
                  <a:outerShdw blurRad="38100" dist="38100" dir="2700000" algn="tl">
                    <a:srgbClr val="000000">
                      <a:alpha val="43137"/>
                    </a:srgbClr>
                  </a:outerShdw>
                </a:effectLst>
              </a:rPr>
              <a:t>El signo por el cual una se distingue de la otra es el juicio de Dios mismo... lo que El enseña al hombre es la verdad, aquello que conduce a un hombre a mejorar, es lo bueno. </a:t>
            </a:r>
          </a:p>
        </p:txBody>
      </p:sp>
    </p:spTree>
    <p:extLst>
      <p:ext uri="{BB962C8B-B14F-4D97-AF65-F5344CB8AC3E}">
        <p14:creationId xmlns:p14="http://schemas.microsoft.com/office/powerpoint/2010/main" val="2243744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14677" cy="5795681"/>
          </a:xfrm>
        </p:spPr>
        <p:txBody>
          <a:bodyPr>
            <a:normAutofit/>
          </a:bodyPr>
          <a:lstStyle/>
          <a:p>
            <a:r>
              <a:rPr lang="es-CL" b="1" dirty="0">
                <a:effectLst>
                  <a:outerShdw blurRad="38100" dist="38100" dir="2700000" algn="tl">
                    <a:srgbClr val="000000">
                      <a:alpha val="43137"/>
                    </a:srgbClr>
                  </a:outerShdw>
                </a:effectLst>
              </a:rPr>
              <a:t>75. Cuéntale todo a tu padre espiritual, y el Señor tendrá piedad de ti y evitarás el error. </a:t>
            </a:r>
          </a:p>
          <a:p>
            <a:r>
              <a:rPr lang="es-CL" b="1" dirty="0">
                <a:effectLst>
                  <a:outerShdw blurRad="38100" dist="38100" dir="2700000" algn="tl">
                    <a:srgbClr val="000000">
                      <a:alpha val="43137"/>
                    </a:srgbClr>
                  </a:outerShdw>
                </a:effectLst>
              </a:rPr>
              <a:t>Pero si crees que sabes más de la vida espiritual que tu padre espiritual, y dejas de decirle todo acerca de ti mismo en la confesión, entonces inmediatamente caerás en alguna clase de error, para que puedas ser corregido.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XVII.13) </a:t>
            </a:r>
          </a:p>
        </p:txBody>
      </p:sp>
      <p:pic>
        <p:nvPicPr>
          <p:cNvPr id="25602" name="Picture 2" descr="http://eadiocese.org/images/News/2010/09/asv2.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554" y="585316"/>
            <a:ext cx="4886325" cy="4657725"/>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50</a:t>
            </a:fld>
            <a:endParaRPr lang="en-US" dirty="0"/>
          </a:p>
        </p:txBody>
      </p:sp>
    </p:spTree>
    <p:extLst>
      <p:ext uri="{BB962C8B-B14F-4D97-AF65-F5344CB8AC3E}">
        <p14:creationId xmlns:p14="http://schemas.microsoft.com/office/powerpoint/2010/main" val="2044738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14677" cy="5795681"/>
          </a:xfrm>
        </p:spPr>
        <p:txBody>
          <a:bodyPr>
            <a:normAutofit/>
          </a:bodyPr>
          <a:lstStyle/>
          <a:p>
            <a:r>
              <a:rPr lang="es-CL" b="1" dirty="0">
                <a:effectLst>
                  <a:outerShdw blurRad="38100" dist="38100" dir="2700000" algn="tl">
                    <a:srgbClr val="000000">
                      <a:alpha val="43137"/>
                    </a:srgbClr>
                  </a:outerShdw>
                </a:effectLst>
              </a:rPr>
              <a:t>76. El Espíritu Santo actúa místicamente a través del padre espiritual, y luego cuando te despides de tu padre espiritual, el alma siente su renovación. </a:t>
            </a:r>
          </a:p>
          <a:p>
            <a:r>
              <a:rPr lang="es-CL" b="1" dirty="0">
                <a:effectLst>
                  <a:outerShdw blurRad="38100" dist="38100" dir="2700000" algn="tl">
                    <a:srgbClr val="000000">
                      <a:alpha val="43137"/>
                    </a:srgbClr>
                  </a:outerShdw>
                </a:effectLst>
              </a:rPr>
              <a:t>Pero si te vas de tu padre espiritual en un estado de confusión, eso significa que no has confesado puramente y no le perdonaste sinceramente a tu hermano todos sus pecados.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XIII.11) </a:t>
            </a:r>
          </a:p>
          <a:p>
            <a:endParaRPr lang="es-CL" dirty="0"/>
          </a:p>
          <a:p>
            <a:endParaRPr lang="es-CL" dirty="0"/>
          </a:p>
          <a:p>
            <a:endParaRPr lang="es-CL" dirty="0"/>
          </a:p>
        </p:txBody>
      </p:sp>
      <p:pic>
        <p:nvPicPr>
          <p:cNvPr id="24578" name="Picture 2" descr="http://media.tumblr.com/tumblr_mf13rtTA3P1qkyn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040" y="1588432"/>
            <a:ext cx="4762500" cy="3524251"/>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51</a:t>
            </a:fld>
            <a:endParaRPr lang="en-US" dirty="0"/>
          </a:p>
        </p:txBody>
      </p:sp>
    </p:spTree>
    <p:extLst>
      <p:ext uri="{BB962C8B-B14F-4D97-AF65-F5344CB8AC3E}">
        <p14:creationId xmlns:p14="http://schemas.microsoft.com/office/powerpoint/2010/main" val="244229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814677" cy="5795681"/>
          </a:xfrm>
        </p:spPr>
        <p:txBody>
          <a:bodyPr>
            <a:normAutofit fontScale="92500"/>
          </a:bodyPr>
          <a:lstStyle/>
          <a:p>
            <a:r>
              <a:rPr lang="es-CL" b="1" dirty="0">
                <a:effectLst>
                  <a:outerShdw blurRad="38100" dist="38100" dir="2700000" algn="tl">
                    <a:srgbClr val="000000">
                      <a:alpha val="43137"/>
                    </a:srgbClr>
                  </a:outerShdw>
                </a:effectLst>
              </a:rPr>
              <a:t>77. El Señor nos ama tanto, que El sufrió por nosotros en la Cruz, y Su sufrimiento fue tan grande que no podemos comprenderlo. </a:t>
            </a:r>
          </a:p>
          <a:p>
            <a:r>
              <a:rPr lang="es-CL" b="1" dirty="0">
                <a:effectLst>
                  <a:outerShdw blurRad="38100" dist="38100" dir="2700000" algn="tl">
                    <a:srgbClr val="000000">
                      <a:alpha val="43137"/>
                    </a:srgbClr>
                  </a:outerShdw>
                </a:effectLst>
              </a:rPr>
              <a:t>Del mismo modo, nuestros pastores espirituales sufren por nosotros, aunque con frecuencia no vemos su sufrimiento. </a:t>
            </a:r>
          </a:p>
          <a:p>
            <a:r>
              <a:rPr lang="es-CL" b="1" dirty="0">
                <a:effectLst>
                  <a:outerShdw blurRad="38100" dist="38100" dir="2700000" algn="tl">
                    <a:srgbClr val="000000">
                      <a:alpha val="43137"/>
                    </a:srgbClr>
                  </a:outerShdw>
                </a:effectLst>
              </a:rPr>
              <a:t>Entre más grande es el amor del pastor, mayor es su sufrimiento; y nosotros, el rebaño, deberíamos entender esto, y amar y honrar a nuestros pastores.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XIII.2) </a:t>
            </a:r>
          </a:p>
        </p:txBody>
      </p:sp>
      <p:pic>
        <p:nvPicPr>
          <p:cNvPr id="23554" name="Picture 2" descr="http://www.pravmir.com/wp-content/uploads/2015/06/654-600x399-600x3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126" y="1450320"/>
            <a:ext cx="5715000" cy="3800476"/>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52</a:t>
            </a:fld>
            <a:endParaRPr lang="en-US" dirty="0"/>
          </a:p>
        </p:txBody>
      </p:sp>
    </p:spTree>
    <p:extLst>
      <p:ext uri="{BB962C8B-B14F-4D97-AF65-F5344CB8AC3E}">
        <p14:creationId xmlns:p14="http://schemas.microsoft.com/office/powerpoint/2010/main" val="511740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2" y="452718"/>
            <a:ext cx="3394547" cy="5795681"/>
          </a:xfrm>
        </p:spPr>
        <p:txBody>
          <a:bodyPr/>
          <a:lstStyle/>
          <a:p>
            <a:r>
              <a:rPr lang="es-CL" b="1" dirty="0">
                <a:effectLst>
                  <a:outerShdw blurRad="38100" dist="38100" dir="2700000" algn="tl">
                    <a:srgbClr val="000000">
                      <a:alpha val="43137"/>
                    </a:srgbClr>
                  </a:outerShdw>
                </a:effectLst>
              </a:rPr>
              <a:t>78. El padre espiritual solamente indica el camino, como un letrero, pero nosotros tenemos que recorrerlo por nosotros mismos. </a:t>
            </a:r>
          </a:p>
          <a:p>
            <a:r>
              <a:rPr lang="es-CL" b="1" dirty="0">
                <a:effectLst>
                  <a:outerShdw blurRad="38100" dist="38100" dir="2700000" algn="tl">
                    <a:srgbClr val="000000">
                      <a:alpha val="43137"/>
                    </a:srgbClr>
                  </a:outerShdw>
                </a:effectLst>
              </a:rPr>
              <a:t>Si el padre espiritual indica el camino, y el discípulo no se mueve por si mismo, entonces no llegará a ninguna parte y se pudrirá junto al letrero. </a:t>
            </a:r>
          </a:p>
          <a:p>
            <a:r>
              <a:rPr lang="es-CL" b="1" dirty="0">
                <a:effectLst>
                  <a:outerShdw blurRad="38100" dist="38100" dir="2700000" algn="tl">
                    <a:srgbClr val="000000">
                      <a:alpha val="43137"/>
                    </a:srgbClr>
                  </a:outerShdw>
                </a:effectLst>
              </a:rPr>
              <a:t>(San Nikon de </a:t>
            </a:r>
            <a:r>
              <a:rPr lang="es-CL" b="1" dirty="0" err="1">
                <a:effectLst>
                  <a:outerShdw blurRad="38100" dist="38100" dir="2700000" algn="tl">
                    <a:srgbClr val="000000">
                      <a:alpha val="43137"/>
                    </a:srgbClr>
                  </a:outerShdw>
                </a:effectLst>
              </a:rPr>
              <a:t>Optina</a:t>
            </a:r>
            <a:r>
              <a:rPr lang="es-CL" b="1" dirty="0">
                <a:effectLst>
                  <a:outerShdw blurRad="38100" dist="38100" dir="2700000" algn="tl">
                    <a:srgbClr val="000000">
                      <a:alpha val="43137"/>
                    </a:srgbClr>
                  </a:outerShdw>
                </a:effectLst>
              </a:rPr>
              <a:t>) </a:t>
            </a:r>
          </a:p>
          <a:p>
            <a:endParaRPr lang="es-CL" dirty="0"/>
          </a:p>
          <a:p>
            <a:endParaRPr lang="es-CL" dirty="0"/>
          </a:p>
        </p:txBody>
      </p:sp>
      <p:pic>
        <p:nvPicPr>
          <p:cNvPr id="27650" name="Picture 2" descr="http://img.desmotivaciones.es/201102/ProhibidoApartarseCamino.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5" t="7370" r="7533" b="24266"/>
          <a:stretch/>
        </p:blipFill>
        <p:spPr bwMode="auto">
          <a:xfrm>
            <a:off x="4874625" y="1260390"/>
            <a:ext cx="6295883" cy="3929448"/>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53</a:t>
            </a:fld>
            <a:endParaRPr lang="en-US" dirty="0"/>
          </a:p>
        </p:txBody>
      </p:sp>
    </p:spTree>
    <p:extLst>
      <p:ext uri="{BB962C8B-B14F-4D97-AF65-F5344CB8AC3E}">
        <p14:creationId xmlns:p14="http://schemas.microsoft.com/office/powerpoint/2010/main" val="284658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0980" y="299259"/>
            <a:ext cx="3816646" cy="6027582"/>
          </a:xfrm>
        </p:spPr>
        <p:style>
          <a:lnRef idx="3">
            <a:schemeClr val="lt1"/>
          </a:lnRef>
          <a:fillRef idx="1">
            <a:schemeClr val="dk1"/>
          </a:fillRef>
          <a:effectRef idx="1">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La comida no es mala, pero la glotonería lo es.</a:t>
            </a:r>
          </a:p>
          <a:p>
            <a:r>
              <a:rPr lang="es-CL" b="1" dirty="0">
                <a:effectLst>
                  <a:outerShdw blurRad="38100" dist="38100" dir="2700000" algn="tl">
                    <a:srgbClr val="000000">
                      <a:alpha val="43137"/>
                    </a:srgbClr>
                  </a:outerShdw>
                </a:effectLst>
              </a:rPr>
              <a:t>Procrear hijos no es malo, pero la fornicación lo es.</a:t>
            </a:r>
          </a:p>
          <a:p>
            <a:r>
              <a:rPr lang="es-CL" b="1" dirty="0">
                <a:effectLst>
                  <a:outerShdw blurRad="38100" dist="38100" dir="2700000" algn="tl">
                    <a:srgbClr val="000000">
                      <a:alpha val="43137"/>
                    </a:srgbClr>
                  </a:outerShdw>
                </a:effectLst>
              </a:rPr>
              <a:t>El dinero no es malo, pero la avaricia lo es.</a:t>
            </a:r>
          </a:p>
          <a:p>
            <a:r>
              <a:rPr lang="es-CL" b="1" dirty="0">
                <a:effectLst>
                  <a:outerShdw blurRad="38100" dist="38100" dir="2700000" algn="tl">
                    <a:srgbClr val="000000">
                      <a:alpha val="43137"/>
                    </a:srgbClr>
                  </a:outerShdw>
                </a:effectLst>
              </a:rPr>
              <a:t>El honor no es malo, pero la vanagloria lo es.</a:t>
            </a:r>
          </a:p>
          <a:p>
            <a:r>
              <a:rPr lang="es-CL" b="1" dirty="0">
                <a:effectLst>
                  <a:outerShdw blurRad="38100" dist="38100" dir="2700000" algn="tl">
                    <a:srgbClr val="000000">
                      <a:alpha val="43137"/>
                    </a:srgbClr>
                  </a:outerShdw>
                </a:effectLst>
              </a:rPr>
              <a:t>En verdad, no hay maldad en las cosas existentes, sino solamente en su mal uso. </a:t>
            </a:r>
          </a:p>
          <a:p>
            <a:r>
              <a:rPr lang="es-CL" b="1" dirty="0">
                <a:effectLst>
                  <a:outerShdw blurRad="38100" dist="38100" dir="2700000" algn="tl">
                    <a:srgbClr val="000000">
                      <a:alpha val="43137"/>
                    </a:srgbClr>
                  </a:outerShdw>
                </a:effectLst>
              </a:rPr>
              <a:t>(San Máximo el Confesor. Capítulos sobre el Amor. 3.4) </a:t>
            </a:r>
          </a:p>
          <a:p>
            <a:endParaRPr lang="es-CL" dirty="0"/>
          </a:p>
          <a:p>
            <a:endParaRPr lang="es-CL" dirty="0"/>
          </a:p>
        </p:txBody>
      </p:sp>
      <p:pic>
        <p:nvPicPr>
          <p:cNvPr id="13314" name="Picture 2" descr="http://2.bp.blogspot.com/-nu5Wxbkkmrg/VByaHczdxPI/AAAAAAAAJYs/kf4VVjuvl8o/s1600/health-110612-002-617x4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67259">
            <a:off x="4962372" y="473859"/>
            <a:ext cx="4803271" cy="323851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lh3.ggpht.com/-EEtodSyNWew/Te6AU4v9hpI/AAAAAAAAAck/CkFYf0GVTC4/prostitucion_thumb%25255B3%25255D.jpg?imgma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5126">
            <a:off x="7879011" y="2698791"/>
            <a:ext cx="4014287" cy="270052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cdn.impremedia.com/wp-content/uploads/2013/12/IM_20131228_NEWS09_3122899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1659">
            <a:off x="4883343" y="3896786"/>
            <a:ext cx="3851274" cy="25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83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5662" y="442365"/>
            <a:ext cx="4480192" cy="5973270"/>
          </a:xfrm>
        </p:spPr>
        <p:txBody>
          <a:bodyPr>
            <a:normAutofit fontScale="92500" lnSpcReduction="10000"/>
          </a:bodyPr>
          <a:lstStyle/>
          <a:p>
            <a:pPr>
              <a:buFont typeface="Wingdings" panose="05000000000000000000" pitchFamily="2" charset="2"/>
              <a:buChar char="v"/>
            </a:pPr>
            <a:r>
              <a:rPr lang="es-CL" b="1" dirty="0">
                <a:effectLst>
                  <a:outerShdw blurRad="38100" dist="38100" dir="2700000" algn="tl">
                    <a:srgbClr val="000000">
                      <a:alpha val="43137"/>
                    </a:srgbClr>
                  </a:outerShdw>
                </a:effectLst>
              </a:rPr>
              <a:t>Dios y el pecado se hallan en polos opuestos. </a:t>
            </a:r>
          </a:p>
          <a:p>
            <a:pPr>
              <a:buFont typeface="Wingdings" panose="05000000000000000000" pitchFamily="2" charset="2"/>
              <a:buChar char="v"/>
            </a:pPr>
            <a:r>
              <a:rPr lang="es-CL" b="1" dirty="0">
                <a:effectLst>
                  <a:outerShdw blurRad="38100" dist="38100" dir="2700000" algn="tl">
                    <a:srgbClr val="000000">
                      <a:alpha val="43137"/>
                    </a:srgbClr>
                  </a:outerShdw>
                </a:effectLst>
              </a:rPr>
              <a:t>Nadie puede poner su rostro ante Dios si no ha puesto la espalda al pecado. </a:t>
            </a:r>
          </a:p>
          <a:p>
            <a:pPr>
              <a:buFont typeface="Wingdings" panose="05000000000000000000" pitchFamily="2" charset="2"/>
              <a:buChar char="v"/>
            </a:pPr>
            <a:r>
              <a:rPr lang="es-CL" b="1" dirty="0">
                <a:effectLst>
                  <a:outerShdw blurRad="38100" dist="38100" dir="2700000" algn="tl">
                    <a:srgbClr val="000000">
                      <a:alpha val="43137"/>
                    </a:srgbClr>
                  </a:outerShdw>
                </a:effectLst>
              </a:rPr>
              <a:t>Cuando un hombre vuelve su rostro ante Dios, todos sus caminos llevan a Dios. </a:t>
            </a:r>
          </a:p>
          <a:p>
            <a:pPr>
              <a:buFont typeface="Wingdings" panose="05000000000000000000" pitchFamily="2" charset="2"/>
              <a:buChar char="v"/>
            </a:pPr>
            <a:r>
              <a:rPr lang="es-CL" b="1" dirty="0">
                <a:effectLst>
                  <a:outerShdw blurRad="38100" dist="38100" dir="2700000" algn="tl">
                    <a:srgbClr val="000000">
                      <a:alpha val="43137"/>
                    </a:srgbClr>
                  </a:outerShdw>
                </a:effectLst>
              </a:rPr>
              <a:t>Cuando un hombre se retira de Dios, todos sus caminos conducen a la perdición.</a:t>
            </a:r>
          </a:p>
          <a:p>
            <a:pPr>
              <a:buFont typeface="Wingdings" panose="05000000000000000000" pitchFamily="2" charset="2"/>
              <a:buChar char="v"/>
            </a:pPr>
            <a:r>
              <a:rPr lang="es-CL" b="1" dirty="0">
                <a:effectLst>
                  <a:outerShdw blurRad="38100" dist="38100" dir="2700000" algn="tl">
                    <a:srgbClr val="000000">
                      <a:alpha val="43137"/>
                    </a:srgbClr>
                  </a:outerShdw>
                </a:effectLst>
              </a:rPr>
              <a:t>Cuando un hombre finalmente rechaza a Dios de palabra y en su corazón, ya no puede hacer otra cosa que no sirva para su completa destrucción, tanto de su alma y de su cuerpo. </a:t>
            </a:r>
          </a:p>
          <a:p>
            <a:pPr>
              <a:buFont typeface="Wingdings" panose="05000000000000000000" pitchFamily="2" charset="2"/>
              <a:buChar char="v"/>
            </a:pPr>
            <a:r>
              <a:rPr lang="es-CL" b="1" dirty="0">
                <a:effectLst>
                  <a:outerShdw blurRad="38100" dist="38100" dir="2700000" algn="tl">
                    <a:srgbClr val="000000">
                      <a:alpha val="43137"/>
                    </a:srgbClr>
                  </a:outerShdw>
                </a:effectLst>
              </a:rPr>
              <a:t>(San Nicolás de Serbia. Pensamientos acerca del Bien y el Mal) </a:t>
            </a:r>
          </a:p>
          <a:p>
            <a:pPr>
              <a:buFont typeface="Wingdings" panose="05000000000000000000" pitchFamily="2" charset="2"/>
              <a:buChar char="v"/>
            </a:pPr>
            <a:endParaRPr lang="es-CL" dirty="0"/>
          </a:p>
        </p:txBody>
      </p:sp>
      <p:pic>
        <p:nvPicPr>
          <p:cNvPr id="14338" name="Picture 2" descr="http://4.bp.blogspot.com/_zZlF2E5vzjI/S9pV2JyTFzI/AAAAAAAAAIQ/NhOAvc1Jhpw/s1600/campo_m%5B1%5D.png"/>
          <p:cNvPicPr>
            <a:picLocks noChangeAspect="1" noChangeArrowheads="1"/>
          </p:cNvPicPr>
          <p:nvPr/>
        </p:nvPicPr>
        <p:blipFill rotWithShape="1">
          <a:blip r:embed="rId2">
            <a:extLst>
              <a:ext uri="{28A0092B-C50C-407E-A947-70E740481C1C}">
                <a14:useLocalDpi xmlns:a14="http://schemas.microsoft.com/office/drawing/2010/main" val="0"/>
              </a:ext>
            </a:extLst>
          </a:blip>
          <a:srcRect t="4130" b="4945"/>
          <a:stretch/>
        </p:blipFill>
        <p:spPr bwMode="auto">
          <a:xfrm>
            <a:off x="4800398" y="0"/>
            <a:ext cx="73916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7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eldinamo.cl/wp-content/uploads/2016/03/escla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635" y="1"/>
            <a:ext cx="9183365" cy="688752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1"/>
            <a:ext cx="4076701" cy="6887524"/>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6000" b="1" dirty="0">
                <a:effectLst>
                  <a:outerShdw blurRad="38100" dist="38100" dir="2700000" algn="tl">
                    <a:srgbClr val="000000">
                      <a:alpha val="43137"/>
                    </a:srgbClr>
                  </a:outerShdw>
                </a:effectLst>
              </a:rPr>
              <a:t>Libertad </a:t>
            </a:r>
          </a:p>
          <a:p>
            <a:r>
              <a:rPr lang="es-CL" b="1" dirty="0">
                <a:effectLst>
                  <a:outerShdw blurRad="38100" dist="38100" dir="2700000" algn="tl">
                    <a:srgbClr val="000000">
                      <a:alpha val="43137"/>
                    </a:srgbClr>
                  </a:outerShdw>
                </a:effectLst>
              </a:rPr>
              <a:t>En verdad, solamente hay una libertad, la santa libertad de Cristo, en tanto que El nos libera del pecado, del mal; del demonio. </a:t>
            </a:r>
          </a:p>
          <a:p>
            <a:r>
              <a:rPr lang="es-CL" b="1" dirty="0">
                <a:effectLst>
                  <a:outerShdw blurRad="38100" dist="38100" dir="2700000" algn="tl">
                    <a:srgbClr val="000000">
                      <a:alpha val="43137"/>
                    </a:srgbClr>
                  </a:outerShdw>
                </a:effectLst>
              </a:rPr>
              <a:t>Nos liga con Dios, Todas las demás libertades son ilusorias, falsas, es decir, son todas ellas, de hecho, esclavitud. </a:t>
            </a:r>
          </a:p>
          <a:p>
            <a:r>
              <a:rPr lang="es-CL" b="1" dirty="0">
                <a:effectLst>
                  <a:outerShdw blurRad="38100" dist="38100" dir="2700000" algn="tl">
                    <a:srgbClr val="000000">
                      <a:alpha val="43137"/>
                    </a:srgbClr>
                  </a:outerShdw>
                </a:effectLst>
              </a:rPr>
              <a:t>(San Justino </a:t>
            </a:r>
            <a:r>
              <a:rPr lang="es-CL" b="1" dirty="0" err="1">
                <a:effectLst>
                  <a:outerShdw blurRad="38100" dist="38100" dir="2700000" algn="tl">
                    <a:srgbClr val="000000">
                      <a:alpha val="43137"/>
                    </a:srgbClr>
                  </a:outerShdw>
                </a:effectLst>
              </a:rPr>
              <a:t>Popovich</a:t>
            </a:r>
            <a:r>
              <a:rPr lang="es-CL" b="1" dirty="0">
                <a:effectLst>
                  <a:outerShdw blurRad="38100" dist="38100" dir="2700000" algn="tl">
                    <a:srgbClr val="000000">
                      <a:alpha val="43137"/>
                    </a:srgbClr>
                  </a:outerShdw>
                </a:effectLst>
              </a:rPr>
              <a:t>. Capítulos Ascéticos y Teològicos.II.36) </a:t>
            </a:r>
          </a:p>
        </p:txBody>
      </p:sp>
    </p:spTree>
    <p:extLst>
      <p:ext uri="{BB962C8B-B14F-4D97-AF65-F5344CB8AC3E}">
        <p14:creationId xmlns:p14="http://schemas.microsoft.com/office/powerpoint/2010/main" val="108186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54819-46F2-4298-8649-A6949D814F4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BAF3AFA-7E00-44CC-96C4-31430B0275CE}"/>
              </a:ext>
            </a:extLst>
          </p:cNvPr>
          <p:cNvSpPr>
            <a:spLocks noGrp="1"/>
          </p:cNvSpPr>
          <p:nvPr>
            <p:ph idx="1"/>
          </p:nvPr>
        </p:nvSpPr>
        <p:spPr/>
        <p:txBody>
          <a:bodyPr/>
          <a:lstStyle/>
          <a:p>
            <a:endParaRPr lang="es-CL"/>
          </a:p>
        </p:txBody>
      </p:sp>
      <p:pic>
        <p:nvPicPr>
          <p:cNvPr id="4" name="Picture 4" descr="http://www.facundocabral.info/fotos/luispla/consumo.jpg">
            <a:extLst>
              <a:ext uri="{FF2B5EF4-FFF2-40B4-BE49-F238E27FC236}">
                <a16:creationId xmlns:a16="http://schemas.microsoft.com/office/drawing/2014/main" id="{DE5CBEB3-4F08-40AC-8743-437452DF7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607" y="0"/>
            <a:ext cx="97840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5001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1260</TotalTime>
  <Words>3866</Words>
  <Application>Microsoft Office PowerPoint</Application>
  <PresentationFormat>Panorámica</PresentationFormat>
  <Paragraphs>210</Paragraphs>
  <Slides>53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53</vt:i4>
      </vt:variant>
    </vt:vector>
  </HeadingPairs>
  <TitlesOfParts>
    <vt:vector size="58" baseType="lpstr">
      <vt:lpstr>Arial</vt:lpstr>
      <vt:lpstr>Century Gothic</vt:lpstr>
      <vt:lpstr>Wingdings</vt:lpstr>
      <vt:lpstr>Wingdings 3</vt:lpstr>
      <vt:lpstr>Ion</vt:lpstr>
      <vt:lpstr>Presentación de PowerPoint</vt:lpstr>
      <vt:lpstr>Espiritualidad Cristiana Ortodoxa</vt:lpstr>
      <vt:lpstr>Presentación de PowerPoint</vt:lpstr>
      <vt:lpstr>Presentación de PowerPoint</vt:lpstr>
      <vt:lpstr>El Pecado y el Mal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Las Santas Escrituras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Espiritualidad Cristiana Ortodoxa</dc:title>
  <dc:creator>francisco salvador</dc:creator>
  <cp:lastModifiedBy>francisco salvador</cp:lastModifiedBy>
  <cp:revision>56</cp:revision>
  <dcterms:created xsi:type="dcterms:W3CDTF">2016-05-10T18:56:28Z</dcterms:created>
  <dcterms:modified xsi:type="dcterms:W3CDTF">2020-06-01T21:55:24Z</dcterms:modified>
</cp:coreProperties>
</file>